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258" r:id="rId3"/>
    <p:sldId id="260" r:id="rId4"/>
    <p:sldId id="261" r:id="rId5"/>
    <p:sldId id="262" r:id="rId6"/>
    <p:sldId id="263" r:id="rId7"/>
    <p:sldId id="265" r:id="rId8"/>
    <p:sldId id="264" r:id="rId9"/>
    <p:sldId id="283" r:id="rId10"/>
    <p:sldId id="285" r:id="rId11"/>
    <p:sldId id="267" r:id="rId12"/>
    <p:sldId id="288" r:id="rId13"/>
    <p:sldId id="289" r:id="rId14"/>
    <p:sldId id="290" r:id="rId15"/>
    <p:sldId id="292" r:id="rId16"/>
    <p:sldId id="269" r:id="rId17"/>
    <p:sldId id="270" r:id="rId18"/>
    <p:sldId id="272" r:id="rId19"/>
    <p:sldId id="273" r:id="rId20"/>
    <p:sldId id="275" r:id="rId21"/>
    <p:sldId id="296" r:id="rId22"/>
    <p:sldId id="276" r:id="rId23"/>
    <p:sldId id="277" r:id="rId24"/>
    <p:sldId id="278" r:id="rId25"/>
    <p:sldId id="257" r:id="rId26"/>
    <p:sldId id="293" r:id="rId27"/>
    <p:sldId id="295" r:id="rId28"/>
    <p:sldId id="294" r:id="rId29"/>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0000CC"/>
    <a:srgbClr val="CC3300"/>
    <a:srgbClr val="CC0000"/>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79" autoAdjust="0"/>
    <p:restoredTop sz="94660"/>
  </p:normalViewPr>
  <p:slideViewPr>
    <p:cSldViewPr snapToGrid="0">
      <p:cViewPr varScale="1">
        <p:scale>
          <a:sx n="87" d="100"/>
          <a:sy n="87" d="100"/>
        </p:scale>
        <p:origin x="293" y="67"/>
      </p:cViewPr>
      <p:guideLst/>
    </p:cSldViewPr>
  </p:slideViewPr>
  <p:notesTextViewPr>
    <p:cViewPr>
      <p:scale>
        <a:sx n="3" d="2"/>
        <a:sy n="3" d="2"/>
      </p:scale>
      <p:origin x="0" y="0"/>
    </p:cViewPr>
  </p:notesTextViewPr>
  <p:sorterViewPr>
    <p:cViewPr>
      <p:scale>
        <a:sx n="100" d="100"/>
        <a:sy n="100" d="100"/>
      </p:scale>
      <p:origin x="0" y="-55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 Id="rId4" Type="http://schemas.openxmlformats.org/officeDocument/2006/relationships/image" Target="../media/image4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image" Target="../media/image6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18C72F-B15A-44FE-B9F8-B6ECBB545268}" type="datetimeFigureOut">
              <a:rPr lang="pl-PL" smtClean="0"/>
              <a:t>2019-12-07</a:t>
            </a:fld>
            <a:endParaRPr lang="pl-PL"/>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5C3512-B4F6-47F5-B03F-1EBA66E2D4D8}" type="slidenum">
              <a:rPr lang="pl-PL" smtClean="0"/>
              <a:t>‹#›</a:t>
            </a:fld>
            <a:endParaRPr lang="pl-PL"/>
          </a:p>
        </p:txBody>
      </p:sp>
    </p:spTree>
    <p:extLst>
      <p:ext uri="{BB962C8B-B14F-4D97-AF65-F5344CB8AC3E}">
        <p14:creationId xmlns:p14="http://schemas.microsoft.com/office/powerpoint/2010/main" val="162658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4CA6A64-F9F8-4704-B7AD-75E4E5DCA7B6}" type="slidenum">
              <a:rPr lang="en-US" altLang="pl-PL" smtClean="0"/>
              <a:pPr>
                <a:spcBef>
                  <a:spcPct val="0"/>
                </a:spcBef>
              </a:pPr>
              <a:t>6</a:t>
            </a:fld>
            <a:endParaRPr lang="en-US" altLang="pl-PL"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l-PL" altLang="pl-PL" smtClean="0">
                <a:latin typeface="Arial" panose="020B0604020202020204" pitchFamily="34" charset="0"/>
              </a:rPr>
              <a:t> </a:t>
            </a:r>
          </a:p>
        </p:txBody>
      </p:sp>
    </p:spTree>
    <p:extLst>
      <p:ext uri="{BB962C8B-B14F-4D97-AF65-F5344CB8AC3E}">
        <p14:creationId xmlns:p14="http://schemas.microsoft.com/office/powerpoint/2010/main" val="2055724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pl-PL" smtClean="0">
                <a:latin typeface="Arial" panose="020B0604020202020204" pitchFamily="34" charset="0"/>
              </a:rPr>
              <a:t>The laser wavefront reaches the tear film spread over the cornea, reflects from it and comes back carrying information about the distribution of geometry of the tear film surface. </a:t>
            </a:r>
            <a:endParaRPr lang="pl-PL" altLang="pl-PL" smtClean="0">
              <a:latin typeface="Arial" panose="020B0604020202020204" pitchFamily="34" charset="0"/>
            </a:endParaRPr>
          </a:p>
        </p:txBody>
      </p:sp>
    </p:spTree>
    <p:extLst>
      <p:ext uri="{BB962C8B-B14F-4D97-AF65-F5344CB8AC3E}">
        <p14:creationId xmlns:p14="http://schemas.microsoft.com/office/powerpoint/2010/main" val="1124279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ln/>
        </p:spPr>
        <p:txBody>
          <a:bodyPr/>
          <a:lstStyle/>
          <a:p>
            <a:pPr>
              <a:lnSpc>
                <a:spcPct val="90000"/>
              </a:lnSpc>
              <a:defRPr/>
            </a:pPr>
            <a:r>
              <a:rPr lang="pl-PL" sz="1000" smtClean="0"/>
              <a:t>v. 37596</a:t>
            </a:r>
          </a:p>
          <a:p>
            <a:pPr>
              <a:lnSpc>
                <a:spcPct val="90000"/>
              </a:lnSpc>
              <a:defRPr/>
            </a:pPr>
            <a:r>
              <a:rPr lang="pl-PL" sz="1000" smtClean="0"/>
              <a:t>58435, 58442, 58453, 58487, 58518, 58527</a:t>
            </a:r>
          </a:p>
          <a:p>
            <a:pPr>
              <a:lnSpc>
                <a:spcPct val="90000"/>
              </a:lnSpc>
              <a:defRPr/>
            </a:pPr>
            <a:r>
              <a:rPr lang="pl-PL" sz="1000" smtClean="0"/>
              <a:t>0.12,   1.52,    3.72,    10.52, 16.72,   18.52</a:t>
            </a:r>
          </a:p>
          <a:p>
            <a:pPr>
              <a:lnSpc>
                <a:spcPct val="90000"/>
              </a:lnSpc>
              <a:defRPr/>
            </a:pPr>
            <a:r>
              <a:rPr lang="pl-PL" sz="1000" i="1" smtClean="0">
                <a:effectLst>
                  <a:outerShdw blurRad="38100" dist="38100" dir="2700000" algn="tl">
                    <a:srgbClr val="C0C0C0"/>
                  </a:outerShdw>
                </a:effectLst>
              </a:rPr>
              <a:t>Uwagi: </a:t>
            </a:r>
          </a:p>
          <a:p>
            <a:pPr>
              <a:lnSpc>
                <a:spcPct val="90000"/>
              </a:lnSpc>
              <a:defRPr/>
            </a:pPr>
            <a:r>
              <a:rPr lang="pl-PL" sz="1000" i="1" smtClean="0">
                <a:effectLst>
                  <a:outerShdw blurRad="38100" dist="38100" dir="2700000" algn="tl">
                    <a:srgbClr val="C0C0C0"/>
                  </a:outerShdw>
                </a:effectLst>
              </a:rPr>
              <a:t>czy fl porusza się z okiem (prof.: nie, jest elastyczna membrana, która ma za zadanie ustabilizowac warstwe lez podczas ruchu)</a:t>
            </a:r>
          </a:p>
          <a:p>
            <a:pPr>
              <a:lnSpc>
                <a:spcPct val="90000"/>
              </a:lnSpc>
              <a:defRPr/>
            </a:pPr>
            <a:r>
              <a:rPr lang="pl-PL" sz="1000" i="1" smtClean="0">
                <a:effectLst>
                  <a:outerShdw blurRad="38100" dist="38100" dir="2700000" algn="tl">
                    <a:srgbClr val="C0C0C0"/>
                  </a:outerShdw>
                </a:effectLst>
              </a:rPr>
              <a:t> </a:t>
            </a:r>
          </a:p>
          <a:p>
            <a:pPr>
              <a:lnSpc>
                <a:spcPct val="90000"/>
              </a:lnSpc>
              <a:defRPr/>
            </a:pPr>
            <a:r>
              <a:rPr lang="pl-PL" sz="1000" smtClean="0"/>
              <a:t>Recording of the tear film on normal eye. </a:t>
            </a:r>
          </a:p>
          <a:p>
            <a:pPr>
              <a:lnSpc>
                <a:spcPct val="90000"/>
              </a:lnSpc>
              <a:defRPr/>
            </a:pPr>
            <a:r>
              <a:rPr lang="en-GB" sz="1000" smtClean="0"/>
              <a:t>Three stages of tear film kinetics can be distinguished (Fig. 2). The first one is build-up time, where interference fringes are disturbed and a bright structure is observed (Fig. 2A). After about 1-3 second the fringes become smooth and regular. This period we termed tear film stability (Fig. 2B). In the last stage a deterioration of the stability is observed. B</a:t>
            </a:r>
            <a:r>
              <a:rPr lang="en-US" sz="1000" smtClean="0"/>
              <a:t>right lines </a:t>
            </a:r>
            <a:r>
              <a:rPr lang="en-GB" sz="1000" smtClean="0"/>
              <a:t>appear where</a:t>
            </a:r>
            <a:r>
              <a:rPr lang="en-US" sz="1000" smtClean="0"/>
              <a:t> the fringes change direction. These areas are </a:t>
            </a:r>
            <a:r>
              <a:rPr lang="en-GB" sz="1000" smtClean="0"/>
              <a:t>probably</a:t>
            </a:r>
            <a:r>
              <a:rPr lang="en-US" sz="1000" smtClean="0"/>
              <a:t> the </a:t>
            </a:r>
            <a:r>
              <a:rPr lang="en-GB" sz="1000" smtClean="0"/>
              <a:t>break-ups (Fig. 2C).</a:t>
            </a:r>
            <a:r>
              <a:rPr lang="pl-PL" sz="1000" smtClean="0"/>
              <a:t> SO the tear film is probably to thin to create smooth layer over irregularitis of the corneal epithelium.</a:t>
            </a:r>
          </a:p>
          <a:p>
            <a:pPr>
              <a:lnSpc>
                <a:spcPct val="90000"/>
              </a:lnSpc>
              <a:defRPr/>
            </a:pPr>
            <a:r>
              <a:rPr lang="en-GB" sz="1000" smtClean="0"/>
              <a:t>The first stage is of most interest to us in this </a:t>
            </a:r>
            <a:r>
              <a:rPr lang="pl-PL" sz="1000" smtClean="0"/>
              <a:t>project and we tried </a:t>
            </a:r>
            <a:r>
              <a:rPr lang="en-GB" sz="1400" smtClean="0"/>
              <a:t>to consider the kinetics of the tear film smoothness</a:t>
            </a:r>
            <a:r>
              <a:rPr lang="pl-PL" sz="1400" smtClean="0"/>
              <a:t>. </a:t>
            </a:r>
            <a:endParaRPr lang="pl-PL" sz="1000" smtClean="0"/>
          </a:p>
          <a:p>
            <a:pPr>
              <a:lnSpc>
                <a:spcPct val="90000"/>
              </a:lnSpc>
              <a:defRPr/>
            </a:pPr>
            <a:r>
              <a:rPr lang="en-GB" sz="1000" smtClean="0"/>
              <a:t>Following a blink it takes the tear film a certain time to build up and achieve the most regular surface [5,7,9]. The time interval has been termed “</a:t>
            </a:r>
            <a:r>
              <a:rPr lang="en-GB" sz="1000" b="1" smtClean="0"/>
              <a:t>build-up time” by Nemeth</a:t>
            </a:r>
            <a:r>
              <a:rPr lang="en-GB" sz="1000" smtClean="0"/>
              <a:t> [7]. The stabilisation time was observed by </a:t>
            </a:r>
            <a:r>
              <a:rPr lang="pl-PL" sz="1000" smtClean="0"/>
              <a:t>a few researchers. The </a:t>
            </a:r>
            <a:r>
              <a:rPr lang="en-GB" sz="1000" smtClean="0"/>
              <a:t>period needed to reach the most regular tear film surface in healthy eyes</a:t>
            </a:r>
            <a:r>
              <a:rPr lang="pl-PL" sz="1000" smtClean="0"/>
              <a:t> </a:t>
            </a:r>
            <a:r>
              <a:rPr lang="en-GB" sz="1000" smtClean="0"/>
              <a:t> </a:t>
            </a:r>
            <a:r>
              <a:rPr lang="pl-PL" sz="1000" smtClean="0"/>
              <a:t>according to their results takes from 1,5 to 5 sec.</a:t>
            </a:r>
          </a:p>
          <a:p>
            <a:pPr>
              <a:lnSpc>
                <a:spcPct val="90000"/>
              </a:lnSpc>
              <a:defRPr/>
            </a:pPr>
            <a:r>
              <a:rPr lang="en-GB" sz="1000" smtClean="0"/>
              <a:t>Applying an interferometric method [9] and analysing the smoothness of the interference fringes depended on the regularity of the tear film surface, the increase of the tear film regularity was also observed as taking 1-3 seconds. </a:t>
            </a:r>
          </a:p>
          <a:p>
            <a:pPr>
              <a:lnSpc>
                <a:spcPct val="90000"/>
              </a:lnSpc>
              <a:defRPr/>
            </a:pPr>
            <a:r>
              <a:rPr lang="en-GB" sz="1000" smtClean="0"/>
              <a:t>In this </a:t>
            </a:r>
            <a:r>
              <a:rPr lang="pl-PL" sz="1000" smtClean="0"/>
              <a:t>project</a:t>
            </a:r>
            <a:r>
              <a:rPr lang="en-GB" sz="1000" smtClean="0"/>
              <a:t> we try to consider the kinetics of the tear film smoothness. There are several suggestions about the reason for the stabilisation time. It has been found in </a:t>
            </a:r>
            <a:r>
              <a:rPr lang="en-GB" sz="1000" i="1" smtClean="0"/>
              <a:t>in vitro</a:t>
            </a:r>
            <a:r>
              <a:rPr lang="en-GB" sz="1000" smtClean="0"/>
              <a:t> [3] and </a:t>
            </a:r>
            <a:r>
              <a:rPr lang="en-GB" sz="1000" i="1" smtClean="0"/>
              <a:t>in vivo</a:t>
            </a:r>
            <a:r>
              <a:rPr lang="en-GB" sz="1000" smtClean="0"/>
              <a:t> [2] studies, that the tear film covers the corneal surface in two steps. First the mucin and water layers are spread and next the superficial lipid layer spreads over the surface. The tear film build-up time might be related to the regularity of the outermost layer of the tear film [7]. However, this process has not been well studied so far. </a:t>
            </a:r>
            <a:endParaRPr lang="pl-PL" sz="1000" smtClean="0"/>
          </a:p>
        </p:txBody>
      </p:sp>
    </p:spTree>
    <p:extLst>
      <p:ext uri="{BB962C8B-B14F-4D97-AF65-F5344CB8AC3E}">
        <p14:creationId xmlns:p14="http://schemas.microsoft.com/office/powerpoint/2010/main" val="3218158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xfrm>
            <a:off x="685800" y="4343400"/>
            <a:ext cx="5486400" cy="4114800"/>
          </a:xfrm>
          <a:noFill/>
          <a:ln/>
        </p:spPr>
        <p:txBody>
          <a:bodyPr/>
          <a:lstStyle/>
          <a:p>
            <a:r>
              <a:rPr lang="en-GB" b="1" smtClean="0"/>
              <a:t>Tear film on contact lenses just after apply, comparing with the tear film on normal eye (perfect stability of the tear film)</a:t>
            </a:r>
          </a:p>
          <a:p>
            <a:r>
              <a:rPr lang="en-GB" b="1" smtClean="0"/>
              <a:t>After click new interferograms cover interferograms of normal eye.</a:t>
            </a:r>
          </a:p>
          <a:p>
            <a:endParaRPr lang="en-GB" b="1" smtClean="0"/>
          </a:p>
          <a:p>
            <a:r>
              <a:rPr lang="en-GB" b="1" smtClean="0"/>
              <a:t>Clearout differences can be demonstrated in the quality of the tear film between the tear film on the cornea and on the contact lenses. In case of normal eyes a build-up time is seen in the first second – the tear film stabilises - and then the tear film is stable and smooth to the end of the recording time. The tear film is never that perfectly smooth on contact lenses. </a:t>
            </a:r>
          </a:p>
          <a:p>
            <a:r>
              <a:rPr lang="en-GB" b="1" smtClean="0"/>
              <a:t>The differences of the tear film stability are visible also between different contact lenses.</a:t>
            </a:r>
          </a:p>
          <a:p>
            <a:r>
              <a:rPr lang="en-GB" b="1" smtClean="0"/>
              <a:t>We examined three different groups of contact lenses of different companies and in 3 periods of wearing. </a:t>
            </a:r>
          </a:p>
          <a:p>
            <a:r>
              <a:rPr lang="en-GB" b="1" smtClean="0"/>
              <a:t>The deterioration of the tear film smoothness is different on different types of contact lenses.</a:t>
            </a:r>
          </a:p>
          <a:p>
            <a:endParaRPr lang="en-GB" smtClean="0"/>
          </a:p>
          <a:p>
            <a:endParaRPr lang="en-GB" smtClean="0"/>
          </a:p>
          <a:p>
            <a:r>
              <a:rPr lang="en-GB" smtClean="0"/>
              <a:t>v 28531                       Zd_49937, 59255, 49942, 50030</a:t>
            </a:r>
          </a:p>
          <a:p>
            <a:r>
              <a:rPr lang="en-GB" smtClean="0"/>
              <a:t>v 36218 P_103, Soft Lens: 53019, 53025, 53039, 53083</a:t>
            </a:r>
          </a:p>
          <a:p>
            <a:r>
              <a:rPr lang="en-GB" smtClean="0"/>
              <a:t>v 25346 P_80,   O2:          25651, 25657, 25671, 25715</a:t>
            </a:r>
          </a:p>
          <a:p>
            <a:endParaRPr lang="en-GB" smtClean="0"/>
          </a:p>
        </p:txBody>
      </p:sp>
    </p:spTree>
    <p:extLst>
      <p:ext uri="{BB962C8B-B14F-4D97-AF65-F5344CB8AC3E}">
        <p14:creationId xmlns:p14="http://schemas.microsoft.com/office/powerpoint/2010/main" val="1709193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l-PL" smtClean="0"/>
              <a:t>Kliknij, aby edytować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450E0448-0D20-4079-A029-F3DD1B6EB0E5}" type="datetimeFigureOut">
              <a:rPr lang="pl-PL" smtClean="0"/>
              <a:t>2019-12-07</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E41E98F-30B5-4CDC-8427-2D374483732C}" type="slidenum">
              <a:rPr lang="pl-PL" smtClean="0"/>
              <a:t>‹#›</a:t>
            </a:fld>
            <a:endParaRPr lang="pl-PL"/>
          </a:p>
        </p:txBody>
      </p:sp>
    </p:spTree>
    <p:extLst>
      <p:ext uri="{BB962C8B-B14F-4D97-AF65-F5344CB8AC3E}">
        <p14:creationId xmlns:p14="http://schemas.microsoft.com/office/powerpoint/2010/main" val="3797811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450E0448-0D20-4079-A029-F3DD1B6EB0E5}" type="datetimeFigureOut">
              <a:rPr lang="pl-PL" smtClean="0"/>
              <a:t>2019-12-07</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E41E98F-30B5-4CDC-8427-2D374483732C}" type="slidenum">
              <a:rPr lang="pl-PL" smtClean="0"/>
              <a:t>‹#›</a:t>
            </a:fld>
            <a:endParaRPr lang="pl-PL"/>
          </a:p>
        </p:txBody>
      </p:sp>
    </p:spTree>
    <p:extLst>
      <p:ext uri="{BB962C8B-B14F-4D97-AF65-F5344CB8AC3E}">
        <p14:creationId xmlns:p14="http://schemas.microsoft.com/office/powerpoint/2010/main" val="2630480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450E0448-0D20-4079-A029-F3DD1B6EB0E5}" type="datetimeFigureOut">
              <a:rPr lang="pl-PL" smtClean="0"/>
              <a:t>2019-12-07</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E41E98F-30B5-4CDC-8427-2D374483732C}" type="slidenum">
              <a:rPr lang="pl-PL" smtClean="0"/>
              <a:t>‹#›</a:t>
            </a:fld>
            <a:endParaRPr lang="pl-PL"/>
          </a:p>
        </p:txBody>
      </p:sp>
    </p:spTree>
    <p:extLst>
      <p:ext uri="{BB962C8B-B14F-4D97-AF65-F5344CB8AC3E}">
        <p14:creationId xmlns:p14="http://schemas.microsoft.com/office/powerpoint/2010/main" val="1849725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450E0448-0D20-4079-A029-F3DD1B6EB0E5}" type="datetimeFigureOut">
              <a:rPr lang="pl-PL" smtClean="0"/>
              <a:t>2019-12-07</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E41E98F-30B5-4CDC-8427-2D374483732C}" type="slidenum">
              <a:rPr lang="pl-PL" smtClean="0"/>
              <a:t>‹#›</a:t>
            </a:fld>
            <a:endParaRPr lang="pl-PL"/>
          </a:p>
        </p:txBody>
      </p:sp>
    </p:spTree>
    <p:extLst>
      <p:ext uri="{BB962C8B-B14F-4D97-AF65-F5344CB8AC3E}">
        <p14:creationId xmlns:p14="http://schemas.microsoft.com/office/powerpoint/2010/main" val="275117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l-PL" smtClean="0"/>
              <a:t>Kliknij, aby edytować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450E0448-0D20-4079-A029-F3DD1B6EB0E5}" type="datetimeFigureOut">
              <a:rPr lang="pl-PL" smtClean="0"/>
              <a:t>2019-12-07</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E41E98F-30B5-4CDC-8427-2D374483732C}" type="slidenum">
              <a:rPr lang="pl-PL" smtClean="0"/>
              <a:t>‹#›</a:t>
            </a:fld>
            <a:endParaRPr lang="pl-PL"/>
          </a:p>
        </p:txBody>
      </p:sp>
    </p:spTree>
    <p:extLst>
      <p:ext uri="{BB962C8B-B14F-4D97-AF65-F5344CB8AC3E}">
        <p14:creationId xmlns:p14="http://schemas.microsoft.com/office/powerpoint/2010/main" val="633826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450E0448-0D20-4079-A029-F3DD1B6EB0E5}" type="datetimeFigureOut">
              <a:rPr lang="pl-PL" smtClean="0"/>
              <a:t>2019-12-07</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E41E98F-30B5-4CDC-8427-2D374483732C}" type="slidenum">
              <a:rPr lang="pl-PL" smtClean="0"/>
              <a:t>‹#›</a:t>
            </a:fld>
            <a:endParaRPr lang="pl-PL"/>
          </a:p>
        </p:txBody>
      </p:sp>
    </p:spTree>
    <p:extLst>
      <p:ext uri="{BB962C8B-B14F-4D97-AF65-F5344CB8AC3E}">
        <p14:creationId xmlns:p14="http://schemas.microsoft.com/office/powerpoint/2010/main" val="3221719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l-PL" smtClean="0"/>
              <a:t>Kliknij, aby edytować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629842" y="2505075"/>
            <a:ext cx="3868340"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29150" y="2505075"/>
            <a:ext cx="3887391"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450E0448-0D20-4079-A029-F3DD1B6EB0E5}" type="datetimeFigureOut">
              <a:rPr lang="pl-PL" smtClean="0"/>
              <a:t>2019-12-07</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3E41E98F-30B5-4CDC-8427-2D374483732C}" type="slidenum">
              <a:rPr lang="pl-PL" smtClean="0"/>
              <a:t>‹#›</a:t>
            </a:fld>
            <a:endParaRPr lang="pl-PL"/>
          </a:p>
        </p:txBody>
      </p:sp>
    </p:spTree>
    <p:extLst>
      <p:ext uri="{BB962C8B-B14F-4D97-AF65-F5344CB8AC3E}">
        <p14:creationId xmlns:p14="http://schemas.microsoft.com/office/powerpoint/2010/main" val="3660257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450E0448-0D20-4079-A029-F3DD1B6EB0E5}" type="datetimeFigureOut">
              <a:rPr lang="pl-PL" smtClean="0"/>
              <a:t>2019-12-07</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3E41E98F-30B5-4CDC-8427-2D374483732C}" type="slidenum">
              <a:rPr lang="pl-PL" smtClean="0"/>
              <a:t>‹#›</a:t>
            </a:fld>
            <a:endParaRPr lang="pl-PL"/>
          </a:p>
        </p:txBody>
      </p:sp>
    </p:spTree>
    <p:extLst>
      <p:ext uri="{BB962C8B-B14F-4D97-AF65-F5344CB8AC3E}">
        <p14:creationId xmlns:p14="http://schemas.microsoft.com/office/powerpoint/2010/main" val="2260557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E0448-0D20-4079-A029-F3DD1B6EB0E5}" type="datetimeFigureOut">
              <a:rPr lang="pl-PL" smtClean="0"/>
              <a:t>2019-12-07</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3E41E98F-30B5-4CDC-8427-2D374483732C}" type="slidenum">
              <a:rPr lang="pl-PL" smtClean="0"/>
              <a:t>‹#›</a:t>
            </a:fld>
            <a:endParaRPr lang="pl-PL"/>
          </a:p>
        </p:txBody>
      </p:sp>
    </p:spTree>
    <p:extLst>
      <p:ext uri="{BB962C8B-B14F-4D97-AF65-F5344CB8AC3E}">
        <p14:creationId xmlns:p14="http://schemas.microsoft.com/office/powerpoint/2010/main" val="406956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smtClean="0"/>
              <a:t>Kliknij, aby edytować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450E0448-0D20-4079-A029-F3DD1B6EB0E5}" type="datetimeFigureOut">
              <a:rPr lang="pl-PL" smtClean="0"/>
              <a:t>2019-12-07</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E41E98F-30B5-4CDC-8427-2D374483732C}" type="slidenum">
              <a:rPr lang="pl-PL" smtClean="0"/>
              <a:t>‹#›</a:t>
            </a:fld>
            <a:endParaRPr lang="pl-PL"/>
          </a:p>
        </p:txBody>
      </p:sp>
    </p:spTree>
    <p:extLst>
      <p:ext uri="{BB962C8B-B14F-4D97-AF65-F5344CB8AC3E}">
        <p14:creationId xmlns:p14="http://schemas.microsoft.com/office/powerpoint/2010/main" val="1301626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450E0448-0D20-4079-A029-F3DD1B6EB0E5}" type="datetimeFigureOut">
              <a:rPr lang="pl-PL" smtClean="0"/>
              <a:t>2019-12-07</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E41E98F-30B5-4CDC-8427-2D374483732C}" type="slidenum">
              <a:rPr lang="pl-PL" smtClean="0"/>
              <a:t>‹#›</a:t>
            </a:fld>
            <a:endParaRPr lang="pl-PL"/>
          </a:p>
        </p:txBody>
      </p:sp>
    </p:spTree>
    <p:extLst>
      <p:ext uri="{BB962C8B-B14F-4D97-AF65-F5344CB8AC3E}">
        <p14:creationId xmlns:p14="http://schemas.microsoft.com/office/powerpoint/2010/main" val="4154910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33">
            <a:alpha val="27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E0448-0D20-4079-A029-F3DD1B6EB0E5}" type="datetimeFigureOut">
              <a:rPr lang="pl-PL" smtClean="0"/>
              <a:t>2019-12-07</a:t>
            </a:fld>
            <a:endParaRPr lang="pl-P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41E98F-30B5-4CDC-8427-2D374483732C}" type="slidenum">
              <a:rPr lang="pl-PL" smtClean="0"/>
              <a:t>‹#›</a:t>
            </a:fld>
            <a:endParaRPr lang="pl-PL"/>
          </a:p>
        </p:txBody>
      </p:sp>
    </p:spTree>
    <p:extLst>
      <p:ext uri="{BB962C8B-B14F-4D97-AF65-F5344CB8AC3E}">
        <p14:creationId xmlns:p14="http://schemas.microsoft.com/office/powerpoint/2010/main" val="20084541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4.png"/><Relationship Id="rId5" Type="http://schemas.openxmlformats.org/officeDocument/2006/relationships/image" Target="../media/image32.w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36.wmf"/><Relationship Id="rId5" Type="http://schemas.openxmlformats.org/officeDocument/2006/relationships/oleObject" Target="../embeddings/oleObject5.bin"/><Relationship Id="rId4" Type="http://schemas.openxmlformats.org/officeDocument/2006/relationships/image" Target="../media/image35.wmf"/></Relationships>
</file>

<file path=ppt/slides/_rels/slide13.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image" Target="../media/image38.wmf"/><Relationship Id="rId7" Type="http://schemas.openxmlformats.org/officeDocument/2006/relationships/image" Target="../media/image42.wmf"/><Relationship Id="rId2" Type="http://schemas.openxmlformats.org/officeDocument/2006/relationships/image" Target="../media/image37.wmf"/><Relationship Id="rId1" Type="http://schemas.openxmlformats.org/officeDocument/2006/relationships/slideLayout" Target="../slideLayouts/slideLayout6.xml"/><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39.wmf"/><Relationship Id="rId9" Type="http://schemas.openxmlformats.org/officeDocument/2006/relationships/image" Target="../media/image44.wmf"/></Relationships>
</file>

<file path=ppt/slides/_rels/slide14.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46.wmf"/><Relationship Id="rId5" Type="http://schemas.openxmlformats.org/officeDocument/2006/relationships/oleObject" Target="../embeddings/oleObject7.bin"/><Relationship Id="rId10" Type="http://schemas.openxmlformats.org/officeDocument/2006/relationships/image" Target="../media/image48.wmf"/><Relationship Id="rId4" Type="http://schemas.openxmlformats.org/officeDocument/2006/relationships/image" Target="../media/image45.wmf"/><Relationship Id="rId9" Type="http://schemas.openxmlformats.org/officeDocument/2006/relationships/oleObject" Target="../embeddings/oleObject9.bin"/></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microsoft.com/office/2007/relationships/media" Target="file:///E:\Henryk\Prezentacje\Wiesiek\Vi_47727.avi" TargetMode="External"/><Relationship Id="rId7" Type="http://schemas.openxmlformats.org/officeDocument/2006/relationships/image" Target="../media/image52.jpeg"/><Relationship Id="rId2" Type="http://schemas.openxmlformats.org/officeDocument/2006/relationships/video" Target="file:///E:\Henryk\Prezentacje\Torun\Zyly-Gorczynska.avi" TargetMode="External"/><Relationship Id="rId1" Type="http://schemas.microsoft.com/office/2007/relationships/media" Target="file:///E:\Henryk\Prezentacje\Torun\Zyly-Gorczynska.avi" TargetMode="External"/><Relationship Id="rId6" Type="http://schemas.openxmlformats.org/officeDocument/2006/relationships/image" Target="../media/image51.png"/><Relationship Id="rId5" Type="http://schemas.openxmlformats.org/officeDocument/2006/relationships/slideLayout" Target="../slideLayouts/slideLayout2.xml"/><Relationship Id="rId4" Type="http://schemas.openxmlformats.org/officeDocument/2006/relationships/video" Target="file:///E:\Henryk\Prezentacje\Wiesiek\Vi_47727.avi"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en.wikipedia.org/wiki/Image:Michelangelo_Caravaggio_026.jpg" TargetMode="Externa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61.png"/><Relationship Id="rId5" Type="http://schemas.openxmlformats.org/officeDocument/2006/relationships/oleObject" Target="../embeddings/oleObject12.bin"/><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0.jpeg"/><Relationship Id="rId5" Type="http://schemas.openxmlformats.org/officeDocument/2006/relationships/image" Target="../media/image9.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file:///E:\Henryk\Prezentacje\Vi_37596.avi" TargetMode="External"/><Relationship Id="rId1" Type="http://schemas.microsoft.com/office/2007/relationships/media" Target="file:///E:\Henryk\Prezentacje\Vi_37596.avi" TargetMode="External"/><Relationship Id="rId6" Type="http://schemas.openxmlformats.org/officeDocument/2006/relationships/image" Target="../media/image12.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709598" y="138839"/>
            <a:ext cx="7811310" cy="1737232"/>
          </a:xfrm>
          <a:solidFill>
            <a:srgbClr val="CCFF33">
              <a:alpha val="0"/>
            </a:srgbClr>
          </a:solidFill>
        </p:spPr>
        <p:txBody>
          <a:bodyPr>
            <a:normAutofit/>
          </a:bodyPr>
          <a:lstStyle/>
          <a:p>
            <a:r>
              <a:rPr lang="pl-PL" sz="5400" b="1" dirty="0">
                <a:solidFill>
                  <a:srgbClr val="990000"/>
                </a:solidFill>
              </a:rPr>
              <a:t>Poznawania oka </a:t>
            </a:r>
            <a:r>
              <a:rPr lang="pl-PL" sz="5400" b="1" dirty="0" smtClean="0">
                <a:solidFill>
                  <a:srgbClr val="990000"/>
                </a:solidFill>
              </a:rPr>
              <a:t/>
            </a:r>
            <a:br>
              <a:rPr lang="pl-PL" sz="5400" b="1" dirty="0" smtClean="0">
                <a:solidFill>
                  <a:srgbClr val="990000"/>
                </a:solidFill>
              </a:rPr>
            </a:br>
            <a:r>
              <a:rPr lang="pl-PL" sz="5400" b="1" dirty="0" smtClean="0">
                <a:solidFill>
                  <a:srgbClr val="990000"/>
                </a:solidFill>
              </a:rPr>
              <a:t>i </a:t>
            </a:r>
            <a:r>
              <a:rPr lang="pl-PL" sz="5400" b="1" dirty="0">
                <a:solidFill>
                  <a:srgbClr val="990000"/>
                </a:solidFill>
              </a:rPr>
              <a:t>procesów </a:t>
            </a:r>
            <a:r>
              <a:rPr lang="pl-PL" sz="5400" b="1" dirty="0" smtClean="0">
                <a:solidFill>
                  <a:srgbClr val="990000"/>
                </a:solidFill>
              </a:rPr>
              <a:t>widzenia</a:t>
            </a:r>
            <a:endParaRPr lang="pl-PL" sz="5400" b="1" dirty="0">
              <a:solidFill>
                <a:srgbClr val="990000"/>
              </a:solidFill>
            </a:endParaRPr>
          </a:p>
        </p:txBody>
      </p:sp>
      <p:sp>
        <p:nvSpPr>
          <p:cNvPr id="3" name="Podtytuł 2"/>
          <p:cNvSpPr>
            <a:spLocks noGrp="1"/>
          </p:cNvSpPr>
          <p:nvPr>
            <p:ph type="subTitle" idx="1"/>
          </p:nvPr>
        </p:nvSpPr>
        <p:spPr>
          <a:xfrm>
            <a:off x="1134370" y="5186451"/>
            <a:ext cx="6715125" cy="960233"/>
          </a:xfrm>
        </p:spPr>
        <p:txBody>
          <a:bodyPr>
            <a:normAutofit/>
          </a:bodyPr>
          <a:lstStyle/>
          <a:p>
            <a:r>
              <a:rPr lang="pl-PL" sz="2800" dirty="0" smtClean="0"/>
              <a:t>Henryk Kasprzak</a:t>
            </a:r>
          </a:p>
          <a:p>
            <a:r>
              <a:rPr lang="pl-PL" dirty="0" smtClean="0"/>
              <a:t>Emerytowany profesor Katedry Optyki i Fotoniki  </a:t>
            </a:r>
            <a:endParaRPr lang="pl-PL" dirty="0"/>
          </a:p>
        </p:txBody>
      </p:sp>
      <p:pic>
        <p:nvPicPr>
          <p:cNvPr id="4" name="Obraz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8808" y="2035836"/>
            <a:ext cx="428625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rostokąt 4"/>
          <p:cNvSpPr/>
          <p:nvPr/>
        </p:nvSpPr>
        <p:spPr>
          <a:xfrm>
            <a:off x="129337" y="6488668"/>
            <a:ext cx="8725190" cy="369332"/>
          </a:xfrm>
          <a:prstGeom prst="rect">
            <a:avLst/>
          </a:prstGeom>
        </p:spPr>
        <p:txBody>
          <a:bodyPr wrap="square">
            <a:spAutoFit/>
          </a:bodyPr>
          <a:lstStyle/>
          <a:p>
            <a:r>
              <a:rPr lang="pl-PL" dirty="0">
                <a:solidFill>
                  <a:srgbClr val="990000"/>
                </a:solidFill>
                <a:latin typeface="Times New Roman" panose="02020603050405020304" pitchFamily="18" charset="0"/>
                <a:ea typeface="Calibri" panose="020F0502020204030204" pitchFamily="34" charset="0"/>
              </a:rPr>
              <a:t>XVI Konferencja </a:t>
            </a:r>
            <a:r>
              <a:rPr lang="pl-PL" dirty="0" smtClean="0">
                <a:solidFill>
                  <a:srgbClr val="990000"/>
                </a:solidFill>
                <a:latin typeface="Times New Roman" panose="02020603050405020304" pitchFamily="18" charset="0"/>
                <a:ea typeface="Calibri" panose="020F0502020204030204" pitchFamily="34" charset="0"/>
              </a:rPr>
              <a:t>Regionalna, </a:t>
            </a:r>
            <a:r>
              <a:rPr lang="pl-PL" i="1" dirty="0" smtClean="0">
                <a:solidFill>
                  <a:srgbClr val="990000"/>
                </a:solidFill>
                <a:latin typeface="Times New Roman" panose="02020603050405020304" pitchFamily="18" charset="0"/>
                <a:ea typeface="Calibri" panose="020F0502020204030204" pitchFamily="34" charset="0"/>
              </a:rPr>
              <a:t>Przedmioty </a:t>
            </a:r>
            <a:r>
              <a:rPr lang="pl-PL" i="1" dirty="0">
                <a:solidFill>
                  <a:srgbClr val="990000"/>
                </a:solidFill>
                <a:latin typeface="Times New Roman" panose="02020603050405020304" pitchFamily="18" charset="0"/>
                <a:ea typeface="Calibri" panose="020F0502020204030204" pitchFamily="34" charset="0"/>
              </a:rPr>
              <a:t>ścisłe w szkole i na </a:t>
            </a:r>
            <a:r>
              <a:rPr lang="pl-PL" i="1" dirty="0" smtClean="0">
                <a:solidFill>
                  <a:srgbClr val="990000"/>
                </a:solidFill>
                <a:latin typeface="Times New Roman" panose="02020603050405020304" pitchFamily="18" charset="0"/>
                <a:ea typeface="Calibri" panose="020F0502020204030204" pitchFamily="34" charset="0"/>
              </a:rPr>
              <a:t>studiach</a:t>
            </a:r>
            <a:r>
              <a:rPr lang="pl-PL" dirty="0" smtClean="0">
                <a:solidFill>
                  <a:srgbClr val="990000"/>
                </a:solidFill>
                <a:latin typeface="Times New Roman" panose="02020603050405020304" pitchFamily="18" charset="0"/>
                <a:ea typeface="Calibri" panose="020F0502020204030204" pitchFamily="34" charset="0"/>
              </a:rPr>
              <a:t>, 22 listopad 2019</a:t>
            </a:r>
            <a:endParaRPr lang="pl-PL" dirty="0">
              <a:solidFill>
                <a:srgbClr val="990000"/>
              </a:solidFill>
            </a:endParaRPr>
          </a:p>
        </p:txBody>
      </p:sp>
    </p:spTree>
    <p:extLst>
      <p:ext uri="{BB962C8B-B14F-4D97-AF65-F5344CB8AC3E}">
        <p14:creationId xmlns:p14="http://schemas.microsoft.com/office/powerpoint/2010/main" val="3709649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Text Box 3"/>
          <p:cNvSpPr txBox="1">
            <a:spLocks noChangeArrowheads="1"/>
          </p:cNvSpPr>
          <p:nvPr/>
        </p:nvSpPr>
        <p:spPr bwMode="auto">
          <a:xfrm>
            <a:off x="144463" y="116816"/>
            <a:ext cx="8820150" cy="523220"/>
          </a:xfrm>
          <a:prstGeom prst="rect">
            <a:avLst/>
          </a:prstGeom>
          <a:noFill/>
          <a:ln w="9525">
            <a:noFill/>
            <a:miter lim="800000"/>
            <a:headEnd/>
            <a:tailEnd/>
          </a:ln>
          <a:effectLst/>
        </p:spPr>
        <p:txBody>
          <a:bodyPr wrap="square">
            <a:spAutoFit/>
          </a:bodyPr>
          <a:lstStyle/>
          <a:p>
            <a:pPr algn="ctr">
              <a:buFontTx/>
              <a:buNone/>
            </a:pPr>
            <a:r>
              <a:rPr lang="pl-PL" sz="2800" b="1" dirty="0" smtClean="0">
                <a:solidFill>
                  <a:srgbClr val="990000"/>
                </a:solidFill>
                <a:latin typeface="Arial" panose="020B0604020202020204" pitchFamily="34" charset="0"/>
                <a:cs typeface="Arial" panose="020B0604020202020204" pitchFamily="34" charset="0"/>
              </a:rPr>
              <a:t>Wartości</a:t>
            </a:r>
            <a:r>
              <a:rPr lang="pl-PL" sz="2800" b="1" i="1" dirty="0" smtClean="0">
                <a:solidFill>
                  <a:srgbClr val="990000"/>
                </a:solidFill>
                <a:latin typeface="Arial" panose="020B0604020202020204" pitchFamily="34" charset="0"/>
                <a:cs typeface="Arial" panose="020B0604020202020204" pitchFamily="34" charset="0"/>
              </a:rPr>
              <a:t> </a:t>
            </a:r>
            <a:r>
              <a:rPr lang="pl-PL" sz="2800" b="1" dirty="0" smtClean="0">
                <a:solidFill>
                  <a:srgbClr val="990000"/>
                </a:solidFill>
                <a:latin typeface="Arial" panose="020B0604020202020204" pitchFamily="34" charset="0"/>
                <a:cs typeface="Arial" panose="020B0604020202020204" pitchFamily="34" charset="0"/>
              </a:rPr>
              <a:t>współczynnika</a:t>
            </a:r>
            <a:r>
              <a:rPr lang="pl-PL" sz="2800" b="1" i="1" dirty="0" smtClean="0">
                <a:solidFill>
                  <a:srgbClr val="990000"/>
                </a:solidFill>
                <a:latin typeface="Arial" panose="020B0604020202020204" pitchFamily="34" charset="0"/>
                <a:cs typeface="Arial" panose="020B0604020202020204" pitchFamily="34" charset="0"/>
              </a:rPr>
              <a:t> M2</a:t>
            </a:r>
            <a:r>
              <a:rPr lang="pl-PL" sz="2800" b="1" dirty="0" smtClean="0">
                <a:solidFill>
                  <a:srgbClr val="990000"/>
                </a:solidFill>
                <a:latin typeface="Arial" panose="020B0604020202020204" pitchFamily="34" charset="0"/>
                <a:cs typeface="Arial" panose="020B0604020202020204" pitchFamily="34" charset="0"/>
              </a:rPr>
              <a:t> dla normalnego oka</a:t>
            </a:r>
            <a:endParaRPr lang="pl-PL" sz="2800" b="1" dirty="0">
              <a:solidFill>
                <a:srgbClr val="990000"/>
              </a:solidFill>
              <a:latin typeface="Arial" panose="020B0604020202020204" pitchFamily="34" charset="0"/>
              <a:cs typeface="Arial" panose="020B0604020202020204" pitchFamily="34" charset="0"/>
            </a:endParaRPr>
          </a:p>
        </p:txBody>
      </p:sp>
      <p:grpSp>
        <p:nvGrpSpPr>
          <p:cNvPr id="2" name="Group 35"/>
          <p:cNvGrpSpPr>
            <a:grpSpLocks/>
          </p:cNvGrpSpPr>
          <p:nvPr/>
        </p:nvGrpSpPr>
        <p:grpSpPr bwMode="auto">
          <a:xfrm>
            <a:off x="1331913" y="692150"/>
            <a:ext cx="7632700" cy="1857375"/>
            <a:chOff x="951" y="754"/>
            <a:chExt cx="4582" cy="908"/>
          </a:xfrm>
        </p:grpSpPr>
        <p:pic>
          <p:nvPicPr>
            <p:cNvPr id="145410" name="Picture 2" descr="59255_02s"/>
            <p:cNvPicPr>
              <a:picLocks noChangeAspect="1" noChangeArrowheads="1"/>
            </p:cNvPicPr>
            <p:nvPr/>
          </p:nvPicPr>
          <p:blipFill>
            <a:blip r:embed="rId3" cstate="print"/>
            <a:srcRect/>
            <a:stretch>
              <a:fillRect/>
            </a:stretch>
          </p:blipFill>
          <p:spPr bwMode="auto">
            <a:xfrm>
              <a:off x="2089" y="755"/>
              <a:ext cx="1109" cy="907"/>
            </a:xfrm>
            <a:prstGeom prst="rect">
              <a:avLst/>
            </a:prstGeom>
            <a:noFill/>
          </p:spPr>
        </p:pic>
        <p:pic>
          <p:nvPicPr>
            <p:cNvPr id="145412" name="Picture 4" descr="Zd_50030"/>
            <p:cNvPicPr>
              <a:picLocks noChangeAspect="1" noChangeArrowheads="1"/>
            </p:cNvPicPr>
            <p:nvPr/>
          </p:nvPicPr>
          <p:blipFill>
            <a:blip r:embed="rId4" cstate="print"/>
            <a:srcRect/>
            <a:stretch>
              <a:fillRect/>
            </a:stretch>
          </p:blipFill>
          <p:spPr bwMode="auto">
            <a:xfrm>
              <a:off x="4353" y="754"/>
              <a:ext cx="1109" cy="907"/>
            </a:xfrm>
            <a:prstGeom prst="rect">
              <a:avLst/>
            </a:prstGeom>
            <a:noFill/>
          </p:spPr>
        </p:pic>
        <p:pic>
          <p:nvPicPr>
            <p:cNvPr id="145413" name="Picture 5" descr="Zd_49956"/>
            <p:cNvPicPr>
              <a:picLocks noChangeAspect="1" noChangeArrowheads="1"/>
            </p:cNvPicPr>
            <p:nvPr/>
          </p:nvPicPr>
          <p:blipFill>
            <a:blip r:embed="rId5" cstate="print"/>
            <a:srcRect/>
            <a:stretch>
              <a:fillRect/>
            </a:stretch>
          </p:blipFill>
          <p:spPr bwMode="auto">
            <a:xfrm>
              <a:off x="3219" y="754"/>
              <a:ext cx="1109" cy="907"/>
            </a:xfrm>
            <a:prstGeom prst="rect">
              <a:avLst/>
            </a:prstGeom>
            <a:noFill/>
          </p:spPr>
        </p:pic>
        <p:pic>
          <p:nvPicPr>
            <p:cNvPr id="145414" name="Picture 6" descr="Zd_49937"/>
            <p:cNvPicPr>
              <a:picLocks noChangeAspect="1" noChangeArrowheads="1"/>
            </p:cNvPicPr>
            <p:nvPr/>
          </p:nvPicPr>
          <p:blipFill>
            <a:blip r:embed="rId6" cstate="print"/>
            <a:srcRect/>
            <a:stretch>
              <a:fillRect/>
            </a:stretch>
          </p:blipFill>
          <p:spPr bwMode="auto">
            <a:xfrm>
              <a:off x="951" y="754"/>
              <a:ext cx="1109" cy="908"/>
            </a:xfrm>
            <a:prstGeom prst="rect">
              <a:avLst/>
            </a:prstGeom>
            <a:noFill/>
          </p:spPr>
        </p:pic>
        <p:sp>
          <p:nvSpPr>
            <p:cNvPr id="145415" name="Text Box 7"/>
            <p:cNvSpPr txBox="1">
              <a:spLocks noChangeArrowheads="1"/>
            </p:cNvSpPr>
            <p:nvPr/>
          </p:nvSpPr>
          <p:spPr bwMode="auto">
            <a:xfrm>
              <a:off x="1586" y="1525"/>
              <a:ext cx="3947" cy="134"/>
            </a:xfrm>
            <a:prstGeom prst="rect">
              <a:avLst/>
            </a:prstGeom>
            <a:noFill/>
            <a:ln w="9525">
              <a:noFill/>
              <a:miter lim="800000"/>
              <a:headEnd/>
              <a:tailEnd/>
            </a:ln>
            <a:effectLst/>
          </p:spPr>
          <p:txBody>
            <a:bodyPr>
              <a:spAutoFit/>
            </a:bodyPr>
            <a:lstStyle/>
            <a:p>
              <a:pPr algn="l">
                <a:buFontTx/>
                <a:buNone/>
              </a:pPr>
              <a:r>
                <a:rPr lang="en-GB" sz="1200" b="1" i="1">
                  <a:solidFill>
                    <a:schemeClr val="bg1"/>
                  </a:solidFill>
                  <a:cs typeface="Arial" charset="0"/>
                </a:rPr>
                <a:t>t</a:t>
              </a:r>
              <a:r>
                <a:rPr lang="en-GB" sz="1200" b="1">
                  <a:solidFill>
                    <a:schemeClr val="bg1"/>
                  </a:solidFill>
                  <a:cs typeface="Arial" charset="0"/>
                </a:rPr>
                <a:t> = 0.12s	                     </a:t>
              </a:r>
              <a:r>
                <a:rPr lang="en-GB" sz="1200" b="1" i="1">
                  <a:solidFill>
                    <a:schemeClr val="bg1"/>
                  </a:solidFill>
                  <a:cs typeface="Arial" charset="0"/>
                </a:rPr>
                <a:t>t</a:t>
              </a:r>
              <a:r>
                <a:rPr lang="en-GB" sz="1200" b="1">
                  <a:solidFill>
                    <a:schemeClr val="bg1"/>
                  </a:solidFill>
                  <a:cs typeface="Arial" charset="0"/>
                </a:rPr>
                <a:t> = 0.</a:t>
              </a:r>
              <a:r>
                <a:rPr lang="pl-PL" sz="1200" b="1">
                  <a:solidFill>
                    <a:schemeClr val="bg1"/>
                  </a:solidFill>
                  <a:cs typeface="Arial" charset="0"/>
                </a:rPr>
                <a:t>2</a:t>
              </a:r>
              <a:r>
                <a:rPr lang="en-GB" sz="1200" b="1">
                  <a:solidFill>
                    <a:schemeClr val="bg1"/>
                  </a:solidFill>
                  <a:cs typeface="Arial" charset="0"/>
                </a:rPr>
                <a:t>2s</a:t>
              </a:r>
              <a:r>
                <a:rPr lang="pl-PL" sz="1200" b="1">
                  <a:solidFill>
                    <a:schemeClr val="bg1"/>
                  </a:solidFill>
                  <a:cs typeface="Arial" charset="0"/>
                </a:rPr>
                <a:t>       </a:t>
              </a:r>
              <a:r>
                <a:rPr lang="en-GB" sz="1200" b="1">
                  <a:solidFill>
                    <a:schemeClr val="bg1"/>
                  </a:solidFill>
                  <a:cs typeface="Arial" charset="0"/>
                </a:rPr>
                <a:t>                     </a:t>
              </a:r>
              <a:r>
                <a:rPr lang="en-GB" sz="1200" b="1" i="1">
                  <a:solidFill>
                    <a:schemeClr val="bg1"/>
                  </a:solidFill>
                  <a:cs typeface="Arial" charset="0"/>
                </a:rPr>
                <a:t>t</a:t>
              </a:r>
              <a:r>
                <a:rPr lang="en-GB" sz="1200" b="1">
                  <a:solidFill>
                    <a:schemeClr val="bg1"/>
                  </a:solidFill>
                  <a:cs typeface="Arial" charset="0"/>
                </a:rPr>
                <a:t> = 3.92s</a:t>
              </a:r>
              <a:r>
                <a:rPr lang="pl-PL" sz="1200" b="1">
                  <a:solidFill>
                    <a:schemeClr val="bg1"/>
                  </a:solidFill>
                  <a:cs typeface="Arial" charset="0"/>
                </a:rPr>
                <a:t>   </a:t>
              </a:r>
              <a:r>
                <a:rPr lang="en-GB" sz="1200" b="1">
                  <a:solidFill>
                    <a:schemeClr val="bg1"/>
                  </a:solidFill>
                  <a:cs typeface="Arial" charset="0"/>
                </a:rPr>
                <a:t>                  </a:t>
              </a:r>
              <a:r>
                <a:rPr lang="pl-PL" sz="1200" b="1">
                  <a:solidFill>
                    <a:schemeClr val="bg1"/>
                  </a:solidFill>
                  <a:cs typeface="Arial" charset="0"/>
                </a:rPr>
                <a:t> </a:t>
              </a:r>
              <a:r>
                <a:rPr lang="en-GB" sz="1200" b="1">
                  <a:solidFill>
                    <a:schemeClr val="bg1"/>
                  </a:solidFill>
                  <a:cs typeface="Arial" charset="0"/>
                </a:rPr>
                <a:t>    </a:t>
              </a:r>
              <a:r>
                <a:rPr lang="en-GB" sz="1200" b="1" i="1">
                  <a:solidFill>
                    <a:schemeClr val="bg1"/>
                  </a:solidFill>
                  <a:cs typeface="Arial" charset="0"/>
                </a:rPr>
                <a:t>t</a:t>
              </a:r>
              <a:r>
                <a:rPr lang="en-GB" sz="1200" b="1">
                  <a:solidFill>
                    <a:schemeClr val="bg1"/>
                  </a:solidFill>
                  <a:cs typeface="Arial" charset="0"/>
                </a:rPr>
                <a:t> = 18.72s</a:t>
              </a:r>
            </a:p>
          </p:txBody>
        </p:sp>
      </p:grpSp>
      <p:sp>
        <p:nvSpPr>
          <p:cNvPr id="145421" name="Text Box 13"/>
          <p:cNvSpPr txBox="1">
            <a:spLocks noChangeArrowheads="1"/>
          </p:cNvSpPr>
          <p:nvPr/>
        </p:nvSpPr>
        <p:spPr bwMode="auto">
          <a:xfrm>
            <a:off x="1207294" y="2543388"/>
            <a:ext cx="7161212" cy="400110"/>
          </a:xfrm>
          <a:prstGeom prst="rect">
            <a:avLst/>
          </a:prstGeom>
          <a:noFill/>
          <a:ln w="9525">
            <a:noFill/>
            <a:miter lim="800000"/>
            <a:headEnd/>
            <a:tailEnd/>
          </a:ln>
          <a:effectLst/>
        </p:spPr>
        <p:txBody>
          <a:bodyPr wrap="square">
            <a:spAutoFit/>
          </a:bodyPr>
          <a:lstStyle/>
          <a:p>
            <a:pPr algn="ctr" defTabSz="1233488">
              <a:buFontTx/>
              <a:buNone/>
            </a:pPr>
            <a:r>
              <a:rPr lang="en-GB" sz="2000" dirty="0" smtClean="0">
                <a:cs typeface="Arial" charset="0"/>
              </a:rPr>
              <a:t>Se</a:t>
            </a:r>
            <a:r>
              <a:rPr lang="pl-PL" sz="2000" dirty="0" err="1" smtClean="0">
                <a:cs typeface="Arial" charset="0"/>
              </a:rPr>
              <a:t>kwencja</a:t>
            </a:r>
            <a:r>
              <a:rPr lang="pl-PL" sz="2000" dirty="0" smtClean="0">
                <a:cs typeface="Arial" charset="0"/>
              </a:rPr>
              <a:t> interferogramów zarejestrowanych na zdrowym oku</a:t>
            </a:r>
            <a:endParaRPr lang="en-GB" sz="2000" b="1" dirty="0">
              <a:cs typeface="Arial" charset="0"/>
            </a:endParaRPr>
          </a:p>
        </p:txBody>
      </p:sp>
      <p:sp>
        <p:nvSpPr>
          <p:cNvPr id="145429" name="Text Box 21"/>
          <p:cNvSpPr txBox="1">
            <a:spLocks noChangeArrowheads="1"/>
          </p:cNvSpPr>
          <p:nvPr/>
        </p:nvSpPr>
        <p:spPr bwMode="auto">
          <a:xfrm>
            <a:off x="34925" y="1557338"/>
            <a:ext cx="1439863" cy="646331"/>
          </a:xfrm>
          <a:prstGeom prst="rect">
            <a:avLst/>
          </a:prstGeom>
          <a:noFill/>
          <a:ln w="9525">
            <a:noFill/>
            <a:miter lim="800000"/>
            <a:headEnd/>
            <a:tailEnd/>
          </a:ln>
          <a:effectLst/>
        </p:spPr>
        <p:txBody>
          <a:bodyPr>
            <a:spAutoFit/>
          </a:bodyPr>
          <a:lstStyle/>
          <a:p>
            <a:pPr algn="l">
              <a:buFontTx/>
              <a:buNone/>
            </a:pPr>
            <a:r>
              <a:rPr lang="pl-PL" sz="1800" i="1" dirty="0">
                <a:cs typeface="Arial" charset="0"/>
              </a:rPr>
              <a:t>t</a:t>
            </a:r>
            <a:r>
              <a:rPr lang="pl-PL" sz="1800" dirty="0">
                <a:cs typeface="Arial" charset="0"/>
              </a:rPr>
              <a:t> – </a:t>
            </a:r>
            <a:r>
              <a:rPr lang="pl-PL" sz="1800" dirty="0" smtClean="0">
                <a:cs typeface="Arial" charset="0"/>
              </a:rPr>
              <a:t>czas po mrugnięciu </a:t>
            </a:r>
            <a:endParaRPr lang="pl-PL" sz="1800" dirty="0">
              <a:cs typeface="Arial" charset="0"/>
            </a:endParaRPr>
          </a:p>
        </p:txBody>
      </p:sp>
      <p:pic>
        <p:nvPicPr>
          <p:cNvPr id="145437" name="Picture 29" descr="M2 normal pol"/>
          <p:cNvPicPr preferRelativeResize="0">
            <a:picLocks noChangeArrowheads="1"/>
          </p:cNvPicPr>
          <p:nvPr/>
        </p:nvPicPr>
        <p:blipFill>
          <a:blip r:embed="rId7" cstate="print"/>
          <a:srcRect/>
          <a:stretch>
            <a:fillRect/>
          </a:stretch>
        </p:blipFill>
        <p:spPr bwMode="auto">
          <a:xfrm>
            <a:off x="4787900" y="3860800"/>
            <a:ext cx="4032250" cy="2808288"/>
          </a:xfrm>
          <a:prstGeom prst="rect">
            <a:avLst/>
          </a:prstGeom>
          <a:noFill/>
          <a:ln w="3175">
            <a:solidFill>
              <a:srgbClr val="000000"/>
            </a:solidFill>
            <a:miter lim="800000"/>
            <a:headEnd/>
            <a:tailEnd/>
          </a:ln>
        </p:spPr>
      </p:pic>
      <p:pic>
        <p:nvPicPr>
          <p:cNvPr id="15393" name="Picture 33" descr="P_01_normal eyes"/>
          <p:cNvPicPr>
            <a:picLocks noChangeAspect="1" noChangeArrowheads="1"/>
          </p:cNvPicPr>
          <p:nvPr/>
        </p:nvPicPr>
        <p:blipFill>
          <a:blip r:embed="rId8" cstate="print"/>
          <a:srcRect/>
          <a:stretch>
            <a:fillRect/>
          </a:stretch>
        </p:blipFill>
        <p:spPr bwMode="auto">
          <a:xfrm>
            <a:off x="323850" y="3860800"/>
            <a:ext cx="4178300" cy="2798763"/>
          </a:xfrm>
          <a:prstGeom prst="rect">
            <a:avLst/>
          </a:prstGeom>
          <a:noFill/>
          <a:ln w="9525">
            <a:solidFill>
              <a:schemeClr val="tx1"/>
            </a:solidFill>
            <a:miter lim="800000"/>
            <a:headEnd/>
            <a:tailEnd/>
          </a:ln>
        </p:spPr>
      </p:pic>
      <p:sp>
        <p:nvSpPr>
          <p:cNvPr id="145440" name="Text Box 32"/>
          <p:cNvSpPr txBox="1">
            <a:spLocks noChangeArrowheads="1"/>
          </p:cNvSpPr>
          <p:nvPr/>
        </p:nvSpPr>
        <p:spPr bwMode="auto">
          <a:xfrm>
            <a:off x="1979613" y="5734050"/>
            <a:ext cx="936625" cy="238125"/>
          </a:xfrm>
          <a:prstGeom prst="rect">
            <a:avLst/>
          </a:prstGeom>
          <a:solidFill>
            <a:srgbClr val="FFFFFF"/>
          </a:solidFill>
          <a:ln w="38100" cmpd="dbl" algn="ctr">
            <a:noFill/>
            <a:miter lim="800000"/>
            <a:headEnd/>
            <a:tailEnd/>
          </a:ln>
          <a:effectLst/>
        </p:spPr>
        <p:txBody>
          <a:bodyPr>
            <a:spAutoFit/>
          </a:bodyPr>
          <a:lstStyle/>
          <a:p>
            <a:pPr marL="457200" indent="-457200" algn="l">
              <a:lnSpc>
                <a:spcPct val="80000"/>
              </a:lnSpc>
              <a:spcBef>
                <a:spcPct val="0"/>
              </a:spcBef>
              <a:buFontTx/>
              <a:buNone/>
            </a:pPr>
            <a:r>
              <a:rPr lang="pl-PL" sz="1200" b="1"/>
              <a:t>time [sec]</a:t>
            </a:r>
          </a:p>
        </p:txBody>
      </p:sp>
      <p:sp>
        <p:nvSpPr>
          <p:cNvPr id="145442" name="Line 34"/>
          <p:cNvSpPr>
            <a:spLocks noChangeShapeType="1"/>
          </p:cNvSpPr>
          <p:nvPr/>
        </p:nvSpPr>
        <p:spPr bwMode="auto">
          <a:xfrm>
            <a:off x="1979613" y="5949950"/>
            <a:ext cx="936625" cy="0"/>
          </a:xfrm>
          <a:prstGeom prst="line">
            <a:avLst/>
          </a:prstGeom>
          <a:noFill/>
          <a:ln w="3175">
            <a:solidFill>
              <a:schemeClr val="tx1"/>
            </a:solidFill>
            <a:round/>
            <a:headEnd/>
            <a:tailEnd/>
          </a:ln>
          <a:effectLst/>
        </p:spPr>
        <p:txBody>
          <a:bodyPr anchor="ctr"/>
          <a:lstStyle/>
          <a:p>
            <a:endParaRPr lang="pl-PL"/>
          </a:p>
        </p:txBody>
      </p:sp>
      <p:sp>
        <p:nvSpPr>
          <p:cNvPr id="145444" name="Text Box 36"/>
          <p:cNvSpPr txBox="1">
            <a:spLocks noChangeArrowheads="1"/>
          </p:cNvSpPr>
          <p:nvPr/>
        </p:nvSpPr>
        <p:spPr bwMode="auto">
          <a:xfrm>
            <a:off x="4787900" y="3213100"/>
            <a:ext cx="4176713" cy="646331"/>
          </a:xfrm>
          <a:prstGeom prst="rect">
            <a:avLst/>
          </a:prstGeom>
          <a:noFill/>
          <a:ln w="9525">
            <a:noFill/>
            <a:miter lim="800000"/>
            <a:headEnd/>
            <a:tailEnd/>
          </a:ln>
          <a:effectLst/>
        </p:spPr>
        <p:txBody>
          <a:bodyPr>
            <a:spAutoFit/>
          </a:bodyPr>
          <a:lstStyle/>
          <a:p>
            <a:pPr algn="ctr">
              <a:spcBef>
                <a:spcPct val="0"/>
              </a:spcBef>
              <a:buFontTx/>
              <a:buNone/>
            </a:pPr>
            <a:r>
              <a:rPr lang="pl-PL" sz="1800" dirty="0" smtClean="0">
                <a:cs typeface="Arial" charset="0"/>
              </a:rPr>
              <a:t>Średnia wartość </a:t>
            </a:r>
            <a:r>
              <a:rPr lang="en-GB" sz="1800" dirty="0" err="1" smtClean="0">
                <a:cs typeface="Arial" charset="0"/>
              </a:rPr>
              <a:t>paramet</a:t>
            </a:r>
            <a:r>
              <a:rPr lang="pl-PL" sz="1800" dirty="0" err="1" smtClean="0">
                <a:cs typeface="Arial" charset="0"/>
              </a:rPr>
              <a:t>ru</a:t>
            </a:r>
            <a:r>
              <a:rPr lang="pl-PL" sz="1800" dirty="0" smtClean="0">
                <a:cs typeface="Arial" charset="0"/>
              </a:rPr>
              <a:t> </a:t>
            </a:r>
            <a:r>
              <a:rPr lang="en-GB" sz="1800" i="1" dirty="0">
                <a:cs typeface="Arial" charset="0"/>
              </a:rPr>
              <a:t>M</a:t>
            </a:r>
            <a:r>
              <a:rPr lang="en-GB" sz="1800" dirty="0">
                <a:ea typeface="Arial Unicode MS" pitchFamily="34" charset="-128"/>
                <a:cs typeface="Arial" charset="0"/>
              </a:rPr>
              <a:t>2</a:t>
            </a:r>
            <a:r>
              <a:rPr lang="pl-PL" sz="1800" dirty="0">
                <a:cs typeface="Arial" charset="0"/>
              </a:rPr>
              <a:t> </a:t>
            </a:r>
            <a:r>
              <a:rPr lang="en-US" sz="1800" dirty="0">
                <a:cs typeface="Arial" charset="0"/>
              </a:rPr>
              <a:t>±</a:t>
            </a:r>
            <a:r>
              <a:rPr lang="pl-PL" sz="1800" dirty="0">
                <a:cs typeface="Arial" charset="0"/>
              </a:rPr>
              <a:t> SD</a:t>
            </a:r>
            <a:r>
              <a:rPr lang="en-GB" sz="1800" dirty="0">
                <a:cs typeface="Arial" charset="0"/>
              </a:rPr>
              <a:t> </a:t>
            </a:r>
            <a:r>
              <a:rPr lang="pl-PL" sz="1800" dirty="0" smtClean="0">
                <a:cs typeface="Arial" charset="0"/>
              </a:rPr>
              <a:t>dla filmu łzowego dla 13</a:t>
            </a:r>
            <a:r>
              <a:rPr lang="pl-PL" sz="1800" b="1" dirty="0" smtClean="0">
                <a:cs typeface="Arial" charset="0"/>
              </a:rPr>
              <a:t> </a:t>
            </a:r>
            <a:r>
              <a:rPr lang="pl-PL" sz="1800" dirty="0" smtClean="0">
                <a:cs typeface="Arial" charset="0"/>
              </a:rPr>
              <a:t>zdrowych oczu </a:t>
            </a:r>
            <a:endParaRPr lang="pl-PL" sz="1800" dirty="0">
              <a:cs typeface="Arial" charset="0"/>
            </a:endParaRPr>
          </a:p>
        </p:txBody>
      </p:sp>
      <p:sp>
        <p:nvSpPr>
          <p:cNvPr id="145445" name="Text Box 37"/>
          <p:cNvSpPr txBox="1">
            <a:spLocks noChangeArrowheads="1"/>
          </p:cNvSpPr>
          <p:nvPr/>
        </p:nvSpPr>
        <p:spPr bwMode="auto">
          <a:xfrm>
            <a:off x="323850" y="3213100"/>
            <a:ext cx="4176713" cy="646331"/>
          </a:xfrm>
          <a:prstGeom prst="rect">
            <a:avLst/>
          </a:prstGeom>
          <a:noFill/>
          <a:ln w="9525">
            <a:noFill/>
            <a:miter lim="800000"/>
            <a:headEnd/>
            <a:tailEnd/>
          </a:ln>
          <a:effectLst/>
        </p:spPr>
        <p:txBody>
          <a:bodyPr>
            <a:spAutoFit/>
          </a:bodyPr>
          <a:lstStyle/>
          <a:p>
            <a:pPr>
              <a:spcBef>
                <a:spcPct val="0"/>
              </a:spcBef>
              <a:buFontTx/>
              <a:buNone/>
            </a:pPr>
            <a:r>
              <a:rPr lang="pl-PL" dirty="0" smtClean="0">
                <a:cs typeface="Arial" charset="0"/>
              </a:rPr>
              <a:t>P</a:t>
            </a:r>
            <a:r>
              <a:rPr lang="en-GB" dirty="0" err="1" smtClean="0">
                <a:cs typeface="Arial" charset="0"/>
              </a:rPr>
              <a:t>arameter</a:t>
            </a:r>
            <a:r>
              <a:rPr lang="pl-PL" dirty="0" smtClean="0">
                <a:cs typeface="Arial" charset="0"/>
              </a:rPr>
              <a:t> </a:t>
            </a:r>
            <a:r>
              <a:rPr lang="en-GB" sz="1800" i="1" dirty="0" smtClean="0">
                <a:cs typeface="Arial" charset="0"/>
              </a:rPr>
              <a:t>M</a:t>
            </a:r>
            <a:r>
              <a:rPr lang="en-GB" sz="1800" dirty="0" smtClean="0">
                <a:ea typeface="Arial Unicode MS" pitchFamily="34" charset="-128"/>
                <a:cs typeface="Arial" charset="0"/>
              </a:rPr>
              <a:t>2</a:t>
            </a:r>
            <a:r>
              <a:rPr lang="pl-PL" sz="1800" dirty="0" smtClean="0">
                <a:cs typeface="Arial" charset="0"/>
              </a:rPr>
              <a:t> dla tego samego oka podczas czterech różnych pomiarów</a:t>
            </a:r>
            <a:r>
              <a:rPr lang="pl-PL" sz="1800" b="1" dirty="0" smtClean="0">
                <a:cs typeface="Arial" charset="0"/>
              </a:rPr>
              <a:t>  </a:t>
            </a:r>
            <a:endParaRPr lang="pl-PL" sz="1800" b="1" dirty="0">
              <a:cs typeface="Arial" charset="0"/>
            </a:endParaRPr>
          </a:p>
        </p:txBody>
      </p:sp>
    </p:spTree>
    <p:extLst>
      <p:ext uri="{BB962C8B-B14F-4D97-AF65-F5344CB8AC3E}">
        <p14:creationId xmlns:p14="http://schemas.microsoft.com/office/powerpoint/2010/main" val="16253410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205" y="1371600"/>
            <a:ext cx="4480032" cy="4996392"/>
          </a:xfrm>
          <a:prstGeom prst="rect">
            <a:avLst/>
          </a:prstGeom>
          <a:noFill/>
          <a:ln w="1587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40963" name="Text Box 7"/>
          <p:cNvSpPr txBox="1">
            <a:spLocks noChangeArrowheads="1"/>
          </p:cNvSpPr>
          <p:nvPr/>
        </p:nvSpPr>
        <p:spPr bwMode="auto">
          <a:xfrm>
            <a:off x="110204" y="132071"/>
            <a:ext cx="89575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l-PL" altLang="pl-PL" sz="2400" b="1" dirty="0">
                <a:solidFill>
                  <a:srgbClr val="A50021"/>
                </a:solidFill>
                <a:cs typeface="Arial" panose="020B0604020202020204" pitchFamily="34" charset="0"/>
              </a:rPr>
              <a:t>Geometria </a:t>
            </a:r>
            <a:r>
              <a:rPr lang="pl-PL" altLang="pl-PL" sz="2400" b="1" dirty="0" err="1" smtClean="0">
                <a:solidFill>
                  <a:srgbClr val="A50021"/>
                </a:solidFill>
                <a:cs typeface="Arial" panose="020B0604020202020204" pitchFamily="34" charset="0"/>
              </a:rPr>
              <a:t>asferycznej</a:t>
            </a:r>
            <a:r>
              <a:rPr lang="pl-PL" altLang="pl-PL" sz="2400" b="1" dirty="0" smtClean="0">
                <a:solidFill>
                  <a:srgbClr val="A50021"/>
                </a:solidFill>
                <a:cs typeface="Arial" panose="020B0604020202020204" pitchFamily="34" charset="0"/>
              </a:rPr>
              <a:t> rogówki, korygująca aberrację sferyczną oka</a:t>
            </a:r>
            <a:endParaRPr lang="en-US" altLang="pl-PL" sz="2400" b="1" dirty="0">
              <a:solidFill>
                <a:srgbClr val="A50021"/>
              </a:solidFill>
              <a:cs typeface="Arial" panose="020B0604020202020204" pitchFamily="34" charset="0"/>
            </a:endParaRPr>
          </a:p>
        </p:txBody>
      </p:sp>
      <p:graphicFrame>
        <p:nvGraphicFramePr>
          <p:cNvPr id="4" name="Object 23"/>
          <p:cNvGraphicFramePr>
            <a:graphicFrameLocks noChangeAspect="1"/>
          </p:cNvGraphicFramePr>
          <p:nvPr>
            <p:extLst>
              <p:ext uri="{D42A27DB-BD31-4B8C-83A1-F6EECF244321}">
                <p14:modId xmlns:p14="http://schemas.microsoft.com/office/powerpoint/2010/main" val="367604942"/>
              </p:ext>
            </p:extLst>
          </p:nvPr>
        </p:nvGraphicFramePr>
        <p:xfrm>
          <a:off x="5886450" y="2856887"/>
          <a:ext cx="1843617" cy="467338"/>
        </p:xfrm>
        <a:graphic>
          <a:graphicData uri="http://schemas.openxmlformats.org/presentationml/2006/ole">
            <mc:AlternateContent xmlns:mc="http://schemas.openxmlformats.org/markup-compatibility/2006">
              <mc:Choice xmlns:v="urn:schemas-microsoft-com:vml" Requires="v">
                <p:oleObj spid="_x0000_s7199" name="Równanie" r:id="rId4" imgW="952087" imgH="241195" progId="Equation.3">
                  <p:embed/>
                </p:oleObj>
              </mc:Choice>
              <mc:Fallback>
                <p:oleObj name="Równanie" r:id="rId4" imgW="952087" imgH="241195"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6450" y="2856887"/>
                        <a:ext cx="1843617" cy="467338"/>
                      </a:xfrm>
                      <a:prstGeom prst="rect">
                        <a:avLst/>
                      </a:prstGeom>
                      <a:solidFill>
                        <a:srgbClr val="FFFFFF">
                          <a:alpha val="50195"/>
                        </a:srgbClr>
                      </a:solidFill>
                      <a:ln w="9525">
                        <a:solidFill>
                          <a:srgbClr val="990000"/>
                        </a:solidFill>
                        <a:miter lim="800000"/>
                        <a:headEnd/>
                        <a:tailEnd/>
                      </a:ln>
                      <a:effectLst/>
                      <a:extLst/>
                    </p:spPr>
                  </p:pic>
                </p:oleObj>
              </mc:Fallback>
            </mc:AlternateContent>
          </a:graphicData>
        </a:graphic>
      </p:graphicFrame>
      <p:sp>
        <p:nvSpPr>
          <p:cNvPr id="5" name="Text Box 83"/>
          <p:cNvSpPr txBox="1">
            <a:spLocks noChangeArrowheads="1"/>
          </p:cNvSpPr>
          <p:nvPr/>
        </p:nvSpPr>
        <p:spPr bwMode="auto">
          <a:xfrm>
            <a:off x="4904846" y="1876215"/>
            <a:ext cx="3671887" cy="769441"/>
          </a:xfrm>
          <a:prstGeom prst="rect">
            <a:avLst/>
          </a:prstGeom>
          <a:noFill/>
          <a:ln w="9525">
            <a:noFill/>
            <a:miter lim="800000"/>
            <a:headEnd/>
            <a:tailEnd/>
          </a:ln>
        </p:spPr>
        <p:txBody>
          <a:bodyPr>
            <a:spAutoFit/>
          </a:bodyPr>
          <a:lstStyle/>
          <a:p>
            <a:pPr algn="ctr"/>
            <a:r>
              <a:rPr lang="pl-PL" sz="2200" dirty="0" smtClean="0"/>
              <a:t>Rozkład „kwadratowy” grubości rogówki</a:t>
            </a:r>
            <a:endParaRPr lang="en-US" sz="2200" dirty="0"/>
          </a:p>
        </p:txBody>
      </p:sp>
      <p:pic>
        <p:nvPicPr>
          <p:cNvPr id="6" name="Obraz 52" descr="parabola grubosc.bmp"/>
          <p:cNvPicPr>
            <a:picLocks noChangeAspect="1"/>
          </p:cNvPicPr>
          <p:nvPr/>
        </p:nvPicPr>
        <p:blipFill>
          <a:blip r:embed="rId6" cstate="print"/>
          <a:srcRect/>
          <a:stretch>
            <a:fillRect/>
          </a:stretch>
        </p:blipFill>
        <p:spPr bwMode="auto">
          <a:xfrm>
            <a:off x="4904846" y="3623575"/>
            <a:ext cx="4046007" cy="2429921"/>
          </a:xfrm>
          <a:prstGeom prst="rect">
            <a:avLst/>
          </a:prstGeom>
          <a:noFill/>
          <a:ln w="9525">
            <a:solidFill>
              <a:srgbClr val="990000"/>
            </a:solidFill>
            <a:miter lim="800000"/>
            <a:headEnd/>
            <a:tailEnd/>
          </a:ln>
        </p:spPr>
      </p:pic>
      <p:sp>
        <p:nvSpPr>
          <p:cNvPr id="7" name="pole tekstowe 6"/>
          <p:cNvSpPr txBox="1"/>
          <p:nvPr/>
        </p:nvSpPr>
        <p:spPr>
          <a:xfrm>
            <a:off x="6927850" y="4738688"/>
            <a:ext cx="371475" cy="461962"/>
          </a:xfrm>
          <a:prstGeom prst="rect">
            <a:avLst/>
          </a:prstGeom>
          <a:noFill/>
        </p:spPr>
        <p:txBody>
          <a:bodyPr wrap="none">
            <a:spAutoFit/>
          </a:bodyPr>
          <a:lstStyle/>
          <a:p>
            <a:pPr>
              <a:defRPr/>
            </a:pPr>
            <a:r>
              <a:rPr lang="pl-PL" i="1" dirty="0">
                <a:latin typeface="+mj-lt"/>
              </a:rPr>
              <a:t>t</a:t>
            </a:r>
            <a:r>
              <a:rPr lang="pl-PL" baseline="-25000" dirty="0">
                <a:latin typeface="+mj-lt"/>
              </a:rPr>
              <a:t>0</a:t>
            </a:r>
          </a:p>
        </p:txBody>
      </p:sp>
    </p:spTree>
    <p:extLst>
      <p:ext uri="{BB962C8B-B14F-4D97-AF65-F5344CB8AC3E}">
        <p14:creationId xmlns:p14="http://schemas.microsoft.com/office/powerpoint/2010/main" val="1123355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3471863" y="1895475"/>
            <a:ext cx="9144000" cy="0"/>
          </a:xfrm>
          <a:prstGeom prst="rect">
            <a:avLst/>
          </a:prstGeom>
          <a:noFill/>
          <a:ln w="9525">
            <a:noFill/>
            <a:miter lim="800000"/>
            <a:headEnd/>
            <a:tailEnd/>
          </a:ln>
        </p:spPr>
        <p:txBody>
          <a:bodyPr>
            <a:spAutoFit/>
          </a:bodyPr>
          <a:lstStyle/>
          <a:p>
            <a:endParaRPr lang="pl-PL"/>
          </a:p>
        </p:txBody>
      </p:sp>
      <p:graphicFrame>
        <p:nvGraphicFramePr>
          <p:cNvPr id="4098" name="Object 3"/>
          <p:cNvGraphicFramePr>
            <a:graphicFrameLocks noChangeAspect="1"/>
          </p:cNvGraphicFramePr>
          <p:nvPr>
            <p:extLst>
              <p:ext uri="{D42A27DB-BD31-4B8C-83A1-F6EECF244321}">
                <p14:modId xmlns:p14="http://schemas.microsoft.com/office/powerpoint/2010/main" val="2383974296"/>
              </p:ext>
            </p:extLst>
          </p:nvPr>
        </p:nvGraphicFramePr>
        <p:xfrm>
          <a:off x="5537200" y="2109258"/>
          <a:ext cx="3060833" cy="4512733"/>
        </p:xfrm>
        <a:graphic>
          <a:graphicData uri="http://schemas.openxmlformats.org/presentationml/2006/ole">
            <mc:AlternateContent xmlns:mc="http://schemas.openxmlformats.org/markup-compatibility/2006">
              <mc:Choice xmlns:v="urn:schemas-microsoft-com:vml" Requires="v">
                <p:oleObj spid="_x0000_s8250" name="Obraz" r:id="rId3" imgW="2179320" imgH="3099816" progId="Word.Picture.8">
                  <p:embed/>
                </p:oleObj>
              </mc:Choice>
              <mc:Fallback>
                <p:oleObj name="Obraz" r:id="rId3" imgW="2179320" imgH="3099816"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200" y="2109258"/>
                        <a:ext cx="3060833" cy="4512733"/>
                      </a:xfrm>
                      <a:prstGeom prst="rect">
                        <a:avLst/>
                      </a:prstGeom>
                      <a:solidFill>
                        <a:srgbClr val="FFFFFF"/>
                      </a:solidFill>
                      <a:ln w="25400">
                        <a:solidFill>
                          <a:srgbClr val="800000"/>
                        </a:solidFill>
                        <a:miter lim="800000"/>
                        <a:headEnd/>
                        <a:tailEnd/>
                      </a:ln>
                    </p:spPr>
                  </p:pic>
                </p:oleObj>
              </mc:Fallback>
            </mc:AlternateContent>
          </a:graphicData>
        </a:graphic>
      </p:graphicFrame>
      <p:sp>
        <p:nvSpPr>
          <p:cNvPr id="4101" name="Rectangle 6"/>
          <p:cNvSpPr>
            <a:spLocks noChangeArrowheads="1"/>
          </p:cNvSpPr>
          <p:nvPr/>
        </p:nvSpPr>
        <p:spPr bwMode="auto">
          <a:xfrm>
            <a:off x="4038600" y="3214688"/>
            <a:ext cx="9144000" cy="0"/>
          </a:xfrm>
          <a:prstGeom prst="rect">
            <a:avLst/>
          </a:prstGeom>
          <a:noFill/>
          <a:ln w="9525">
            <a:noFill/>
            <a:miter lim="800000"/>
            <a:headEnd/>
            <a:tailEnd/>
          </a:ln>
        </p:spPr>
        <p:txBody>
          <a:bodyPr>
            <a:spAutoFit/>
          </a:bodyPr>
          <a:lstStyle/>
          <a:p>
            <a:endParaRPr lang="pl-PL"/>
          </a:p>
        </p:txBody>
      </p:sp>
      <p:sp>
        <p:nvSpPr>
          <p:cNvPr id="4102" name="Rectangle 35"/>
          <p:cNvSpPr>
            <a:spLocks noChangeArrowheads="1"/>
          </p:cNvSpPr>
          <p:nvPr/>
        </p:nvSpPr>
        <p:spPr bwMode="auto">
          <a:xfrm>
            <a:off x="3543300" y="1800225"/>
            <a:ext cx="9144000" cy="0"/>
          </a:xfrm>
          <a:prstGeom prst="rect">
            <a:avLst/>
          </a:prstGeom>
          <a:noFill/>
          <a:ln w="9525">
            <a:noFill/>
            <a:miter lim="800000"/>
            <a:headEnd/>
            <a:tailEnd/>
          </a:ln>
        </p:spPr>
        <p:txBody>
          <a:bodyPr>
            <a:spAutoFit/>
          </a:bodyPr>
          <a:lstStyle/>
          <a:p>
            <a:endParaRPr lang="pl-PL"/>
          </a:p>
        </p:txBody>
      </p:sp>
      <p:graphicFrame>
        <p:nvGraphicFramePr>
          <p:cNvPr id="4099" name="Object 36"/>
          <p:cNvGraphicFramePr>
            <a:graphicFrameLocks noChangeAspect="1"/>
          </p:cNvGraphicFramePr>
          <p:nvPr>
            <p:extLst>
              <p:ext uri="{D42A27DB-BD31-4B8C-83A1-F6EECF244321}">
                <p14:modId xmlns:p14="http://schemas.microsoft.com/office/powerpoint/2010/main" val="984931094"/>
              </p:ext>
            </p:extLst>
          </p:nvPr>
        </p:nvGraphicFramePr>
        <p:xfrm>
          <a:off x="1444813" y="3416285"/>
          <a:ext cx="2159000" cy="917575"/>
        </p:xfrm>
        <a:graphic>
          <a:graphicData uri="http://schemas.openxmlformats.org/presentationml/2006/ole">
            <mc:AlternateContent xmlns:mc="http://schemas.openxmlformats.org/markup-compatibility/2006">
              <mc:Choice xmlns:v="urn:schemas-microsoft-com:vml" Requires="v">
                <p:oleObj spid="_x0000_s8251" name="Równanie" r:id="rId5" imgW="1016000" imgH="431800" progId="Equation.3">
                  <p:embed/>
                </p:oleObj>
              </mc:Choice>
              <mc:Fallback>
                <p:oleObj name="Równanie" r:id="rId5" imgW="10160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4813" y="3416285"/>
                        <a:ext cx="2159000" cy="917575"/>
                      </a:xfrm>
                      <a:prstGeom prst="rect">
                        <a:avLst/>
                      </a:prstGeom>
                      <a:solidFill>
                        <a:srgbClr val="FFFFFF">
                          <a:alpha val="50195"/>
                        </a:srgbClr>
                      </a:solidFill>
                      <a:ln w="254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3" name="Text Box 40"/>
          <p:cNvSpPr txBox="1">
            <a:spLocks noChangeArrowheads="1"/>
          </p:cNvSpPr>
          <p:nvPr/>
        </p:nvSpPr>
        <p:spPr bwMode="auto">
          <a:xfrm>
            <a:off x="142356" y="2199025"/>
            <a:ext cx="5114925" cy="1015663"/>
          </a:xfrm>
          <a:prstGeom prst="rect">
            <a:avLst/>
          </a:prstGeom>
          <a:noFill/>
          <a:ln w="25400">
            <a:noFill/>
            <a:miter lim="800000"/>
            <a:headEnd/>
            <a:tailEnd/>
          </a:ln>
        </p:spPr>
        <p:txBody>
          <a:bodyPr wrap="square">
            <a:spAutoFit/>
          </a:bodyPr>
          <a:lstStyle/>
          <a:p>
            <a:pPr algn="ctr"/>
            <a:r>
              <a:rPr lang="pl-PL" sz="2000" dirty="0" smtClean="0"/>
              <a:t>Prawo </a:t>
            </a:r>
            <a:r>
              <a:rPr lang="en-US" sz="2000" dirty="0" smtClean="0"/>
              <a:t>Laplace</a:t>
            </a:r>
            <a:r>
              <a:rPr lang="pl-PL" sz="2000" dirty="0" smtClean="0"/>
              <a:t>’a opisujące zależność pomiędzy naprężeniami i krzywiznami wewnątrz sprężystej membrany </a:t>
            </a:r>
            <a:endParaRPr lang="en-US" sz="2000" dirty="0"/>
          </a:p>
        </p:txBody>
      </p:sp>
      <p:grpSp>
        <p:nvGrpSpPr>
          <p:cNvPr id="3" name="Grupa 2"/>
          <p:cNvGrpSpPr/>
          <p:nvPr/>
        </p:nvGrpSpPr>
        <p:grpSpPr>
          <a:xfrm>
            <a:off x="487229" y="4579759"/>
            <a:ext cx="4741996" cy="1890057"/>
            <a:chOff x="487229" y="4579759"/>
            <a:chExt cx="4741996" cy="1890057"/>
          </a:xfrm>
        </p:grpSpPr>
        <p:sp>
          <p:nvSpPr>
            <p:cNvPr id="4105" name="Text Box 43"/>
            <p:cNvSpPr txBox="1">
              <a:spLocks noChangeArrowheads="1"/>
            </p:cNvSpPr>
            <p:nvPr/>
          </p:nvSpPr>
          <p:spPr bwMode="auto">
            <a:xfrm>
              <a:off x="487229" y="5071556"/>
              <a:ext cx="4741996" cy="523220"/>
            </a:xfrm>
            <a:prstGeom prst="rect">
              <a:avLst/>
            </a:prstGeom>
            <a:noFill/>
            <a:ln w="9525">
              <a:noFill/>
              <a:miter lim="800000"/>
              <a:headEnd/>
              <a:tailEnd/>
            </a:ln>
          </p:spPr>
          <p:txBody>
            <a:bodyPr wrap="square">
              <a:spAutoFit/>
            </a:bodyPr>
            <a:lstStyle/>
            <a:p>
              <a:r>
                <a:rPr lang="pl-PL" sz="2800" i="1" dirty="0">
                  <a:latin typeface="Times New Roman" pitchFamily="18" charset="0"/>
                </a:rPr>
                <a:t>R</a:t>
              </a:r>
              <a:r>
                <a:rPr lang="pl-PL" baseline="-25000" dirty="0"/>
                <a:t>1</a:t>
              </a:r>
              <a:r>
                <a:rPr lang="pl-PL" dirty="0"/>
                <a:t>, </a:t>
              </a:r>
              <a:r>
                <a:rPr lang="pl-PL" sz="2800" i="1" dirty="0">
                  <a:latin typeface="Times New Roman" pitchFamily="18" charset="0"/>
                </a:rPr>
                <a:t>R</a:t>
              </a:r>
              <a:r>
                <a:rPr lang="pl-PL" baseline="-25000" dirty="0"/>
                <a:t>2</a:t>
              </a:r>
              <a:r>
                <a:rPr lang="pl-PL" dirty="0"/>
                <a:t> </a:t>
              </a:r>
              <a:r>
                <a:rPr lang="pl-PL" dirty="0" smtClean="0"/>
                <a:t>	– główne, </a:t>
              </a:r>
              <a:r>
                <a:rPr lang="pl-PL" sz="2000" dirty="0" smtClean="0"/>
                <a:t>lokalne</a:t>
              </a:r>
              <a:r>
                <a:rPr lang="pl-PL" dirty="0" smtClean="0"/>
                <a:t> promienie krzywizn, </a:t>
              </a:r>
              <a:endParaRPr lang="pl-PL" dirty="0"/>
            </a:p>
          </p:txBody>
        </p:sp>
        <p:grpSp>
          <p:nvGrpSpPr>
            <p:cNvPr id="2" name="Grupa 1"/>
            <p:cNvGrpSpPr/>
            <p:nvPr/>
          </p:nvGrpSpPr>
          <p:grpSpPr>
            <a:xfrm>
              <a:off x="487229" y="4579759"/>
              <a:ext cx="3978275" cy="1890057"/>
              <a:chOff x="107950" y="3846513"/>
              <a:chExt cx="3978275" cy="1890057"/>
            </a:xfrm>
          </p:grpSpPr>
          <p:sp>
            <p:nvSpPr>
              <p:cNvPr id="4104" name="Text Box 42"/>
              <p:cNvSpPr txBox="1">
                <a:spLocks noChangeArrowheads="1"/>
              </p:cNvSpPr>
              <p:nvPr/>
            </p:nvSpPr>
            <p:spPr bwMode="auto">
              <a:xfrm>
                <a:off x="107950" y="3846513"/>
                <a:ext cx="3978275" cy="523220"/>
              </a:xfrm>
              <a:prstGeom prst="rect">
                <a:avLst/>
              </a:prstGeom>
              <a:noFill/>
              <a:ln w="9525">
                <a:noFill/>
                <a:miter lim="800000"/>
                <a:headEnd/>
                <a:tailEnd/>
              </a:ln>
            </p:spPr>
            <p:txBody>
              <a:bodyPr>
                <a:spAutoFit/>
              </a:bodyPr>
              <a:lstStyle/>
              <a:p>
                <a:r>
                  <a:rPr lang="pl-PL" sz="2800" dirty="0">
                    <a:latin typeface="Symbol" pitchFamily="18" charset="2"/>
                  </a:rPr>
                  <a:t>s</a:t>
                </a:r>
                <a:r>
                  <a:rPr lang="pl-PL" sz="2800" baseline="-25000" dirty="0">
                    <a:latin typeface="Times New Roman" pitchFamily="18" charset="0"/>
                  </a:rPr>
                  <a:t>1</a:t>
                </a:r>
                <a:r>
                  <a:rPr lang="pl-PL" sz="2800" dirty="0">
                    <a:latin typeface="Times New Roman" pitchFamily="18" charset="0"/>
                  </a:rPr>
                  <a:t>, </a:t>
                </a:r>
                <a:r>
                  <a:rPr lang="pl-PL" sz="2800" dirty="0">
                    <a:latin typeface="Symbol" pitchFamily="18" charset="2"/>
                  </a:rPr>
                  <a:t>s</a:t>
                </a:r>
                <a:r>
                  <a:rPr lang="pl-PL" sz="2800" baseline="-25000" dirty="0">
                    <a:latin typeface="Symbol" pitchFamily="18" charset="2"/>
                  </a:rPr>
                  <a:t>2</a:t>
                </a:r>
                <a:r>
                  <a:rPr lang="pl-PL" sz="2800" dirty="0">
                    <a:latin typeface="Symbol" pitchFamily="18" charset="2"/>
                  </a:rPr>
                  <a:t> </a:t>
                </a:r>
                <a:r>
                  <a:rPr lang="pl-PL" dirty="0"/>
                  <a:t>–</a:t>
                </a:r>
                <a:r>
                  <a:rPr lang="pl-PL" dirty="0" smtClean="0">
                    <a:latin typeface="Times New Roman" pitchFamily="18" charset="0"/>
                  </a:rPr>
                  <a:t>  </a:t>
                </a:r>
                <a:r>
                  <a:rPr lang="pl-PL" sz="2000" dirty="0" smtClean="0"/>
                  <a:t>naprężenia główne, </a:t>
                </a:r>
                <a:endParaRPr lang="pl-PL" sz="2000" baseline="-25000" dirty="0"/>
              </a:p>
            </p:txBody>
          </p:sp>
          <p:sp>
            <p:nvSpPr>
              <p:cNvPr id="4106" name="Text Box 44"/>
              <p:cNvSpPr txBox="1">
                <a:spLocks noChangeArrowheads="1"/>
              </p:cNvSpPr>
              <p:nvPr/>
            </p:nvSpPr>
            <p:spPr bwMode="auto">
              <a:xfrm>
                <a:off x="107950" y="4797425"/>
                <a:ext cx="3342197" cy="523220"/>
              </a:xfrm>
              <a:prstGeom prst="rect">
                <a:avLst/>
              </a:prstGeom>
              <a:noFill/>
              <a:ln w="9525">
                <a:noFill/>
                <a:miter lim="800000"/>
                <a:headEnd/>
                <a:tailEnd/>
              </a:ln>
            </p:spPr>
            <p:txBody>
              <a:bodyPr wrap="none">
                <a:spAutoFit/>
              </a:bodyPr>
              <a:lstStyle/>
              <a:p>
                <a:r>
                  <a:rPr lang="pl-PL" sz="2800" i="1" dirty="0">
                    <a:latin typeface="Times New Roman" pitchFamily="18" charset="0"/>
                  </a:rPr>
                  <a:t>t </a:t>
                </a:r>
                <a:r>
                  <a:rPr lang="pl-PL" sz="2800" i="1" dirty="0" smtClean="0">
                    <a:latin typeface="Times New Roman" pitchFamily="18" charset="0"/>
                  </a:rPr>
                  <a:t>	</a:t>
                </a:r>
                <a:r>
                  <a:rPr lang="pl-PL" dirty="0" smtClean="0"/>
                  <a:t>– </a:t>
                </a:r>
                <a:r>
                  <a:rPr lang="pl-PL" sz="2000" dirty="0" smtClean="0"/>
                  <a:t>grubość membrany</a:t>
                </a:r>
                <a:r>
                  <a:rPr lang="pl-PL" dirty="0" smtClean="0"/>
                  <a:t>,</a:t>
                </a:r>
                <a:endParaRPr lang="pl-PL" dirty="0"/>
              </a:p>
            </p:txBody>
          </p:sp>
          <p:sp>
            <p:nvSpPr>
              <p:cNvPr id="4107" name="Text Box 45"/>
              <p:cNvSpPr txBox="1">
                <a:spLocks noChangeArrowheads="1"/>
              </p:cNvSpPr>
              <p:nvPr/>
            </p:nvSpPr>
            <p:spPr bwMode="auto">
              <a:xfrm>
                <a:off x="107950" y="5213350"/>
                <a:ext cx="3912802" cy="523220"/>
              </a:xfrm>
              <a:prstGeom prst="rect">
                <a:avLst/>
              </a:prstGeom>
              <a:noFill/>
              <a:ln w="9525">
                <a:noFill/>
                <a:miter lim="800000"/>
                <a:headEnd/>
                <a:tailEnd/>
              </a:ln>
            </p:spPr>
            <p:txBody>
              <a:bodyPr wrap="none">
                <a:spAutoFit/>
              </a:bodyPr>
              <a:lstStyle/>
              <a:p>
                <a:r>
                  <a:rPr lang="pl-PL" sz="2800" i="1" dirty="0">
                    <a:latin typeface="Times New Roman" pitchFamily="18" charset="0"/>
                  </a:rPr>
                  <a:t>p</a:t>
                </a:r>
                <a:r>
                  <a:rPr lang="pl-PL" dirty="0"/>
                  <a:t> </a:t>
                </a:r>
                <a:r>
                  <a:rPr lang="pl-PL" dirty="0" smtClean="0"/>
                  <a:t>	– </a:t>
                </a:r>
                <a:r>
                  <a:rPr lang="pl-PL" sz="2000" dirty="0" smtClean="0"/>
                  <a:t>ciśnienie pod membraną.</a:t>
                </a:r>
                <a:endParaRPr lang="pl-PL" sz="2000" dirty="0"/>
              </a:p>
            </p:txBody>
          </p:sp>
        </p:grpSp>
      </p:grpSp>
      <p:sp>
        <p:nvSpPr>
          <p:cNvPr id="4" name="pole tekstowe 3"/>
          <p:cNvSpPr txBox="1"/>
          <p:nvPr/>
        </p:nvSpPr>
        <p:spPr>
          <a:xfrm>
            <a:off x="142356" y="430780"/>
            <a:ext cx="8858769" cy="830997"/>
          </a:xfrm>
          <a:prstGeom prst="rect">
            <a:avLst/>
          </a:prstGeom>
          <a:noFill/>
        </p:spPr>
        <p:txBody>
          <a:bodyPr wrap="square" rtlCol="0">
            <a:spAutoFit/>
          </a:bodyPr>
          <a:lstStyle/>
          <a:p>
            <a:pPr algn="ctr"/>
            <a:r>
              <a:rPr lang="pl-PL" sz="2400" b="1" dirty="0" smtClean="0">
                <a:solidFill>
                  <a:srgbClr val="990000"/>
                </a:solidFill>
                <a:latin typeface="Arial" panose="020B0604020202020204" pitchFamily="34" charset="0"/>
                <a:cs typeface="Arial" panose="020B0604020202020204" pitchFamily="34" charset="0"/>
              </a:rPr>
              <a:t>Określenie zależności rozkładu geometrii rogówki </a:t>
            </a:r>
            <a:br>
              <a:rPr lang="pl-PL" sz="2400" b="1" dirty="0" smtClean="0">
                <a:solidFill>
                  <a:srgbClr val="990000"/>
                </a:solidFill>
                <a:latin typeface="Arial" panose="020B0604020202020204" pitchFamily="34" charset="0"/>
                <a:cs typeface="Arial" panose="020B0604020202020204" pitchFamily="34" charset="0"/>
              </a:rPr>
            </a:br>
            <a:r>
              <a:rPr lang="pl-PL" sz="2400" b="1" dirty="0" smtClean="0">
                <a:solidFill>
                  <a:srgbClr val="990000"/>
                </a:solidFill>
                <a:latin typeface="Arial" panose="020B0604020202020204" pitchFamily="34" charset="0"/>
                <a:cs typeface="Arial" panose="020B0604020202020204" pitchFamily="34" charset="0"/>
              </a:rPr>
              <a:t>od rozkładu jej grubości  </a:t>
            </a:r>
            <a:endParaRPr lang="pl-PL" sz="2400" b="1" dirty="0">
              <a:solidFill>
                <a:srgbClr val="99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32494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9"/>
          <p:cNvGrpSpPr>
            <a:grpSpLocks/>
          </p:cNvGrpSpPr>
          <p:nvPr/>
        </p:nvGrpSpPr>
        <p:grpSpPr bwMode="auto">
          <a:xfrm>
            <a:off x="457200" y="838200"/>
            <a:ext cx="5410200" cy="5715000"/>
            <a:chOff x="768" y="60"/>
            <a:chExt cx="3744" cy="3924"/>
          </a:xfrm>
        </p:grpSpPr>
        <p:sp>
          <p:nvSpPr>
            <p:cNvPr id="23565" name="Line 15"/>
            <p:cNvSpPr>
              <a:spLocks noChangeShapeType="1"/>
            </p:cNvSpPr>
            <p:nvPr/>
          </p:nvSpPr>
          <p:spPr bwMode="auto">
            <a:xfrm flipV="1">
              <a:off x="768" y="192"/>
              <a:ext cx="0" cy="2421"/>
            </a:xfrm>
            <a:prstGeom prst="line">
              <a:avLst/>
            </a:prstGeom>
            <a:noFill/>
            <a:ln w="9525">
              <a:solidFill>
                <a:schemeClr val="tx1"/>
              </a:solidFill>
              <a:round/>
              <a:headEnd/>
              <a:tailEnd type="triangle" w="med" len="med"/>
            </a:ln>
          </p:spPr>
          <p:txBody>
            <a:bodyPr/>
            <a:lstStyle/>
            <a:p>
              <a:endParaRPr lang="en-US"/>
            </a:p>
          </p:txBody>
        </p:sp>
        <p:sp>
          <p:nvSpPr>
            <p:cNvPr id="23566" name="Line 16"/>
            <p:cNvSpPr>
              <a:spLocks noChangeShapeType="1"/>
            </p:cNvSpPr>
            <p:nvPr/>
          </p:nvSpPr>
          <p:spPr bwMode="auto">
            <a:xfrm>
              <a:off x="768" y="2613"/>
              <a:ext cx="2905" cy="0"/>
            </a:xfrm>
            <a:prstGeom prst="line">
              <a:avLst/>
            </a:prstGeom>
            <a:noFill/>
            <a:ln w="9525">
              <a:solidFill>
                <a:schemeClr val="tx1"/>
              </a:solidFill>
              <a:round/>
              <a:headEnd/>
              <a:tailEnd type="triangle" w="med" len="med"/>
            </a:ln>
          </p:spPr>
          <p:txBody>
            <a:bodyPr/>
            <a:lstStyle/>
            <a:p>
              <a:endParaRPr lang="en-US"/>
            </a:p>
          </p:txBody>
        </p:sp>
        <p:sp>
          <p:nvSpPr>
            <p:cNvPr id="23567" name="Arc 18"/>
            <p:cNvSpPr>
              <a:spLocks/>
            </p:cNvSpPr>
            <p:nvPr/>
          </p:nvSpPr>
          <p:spPr bwMode="auto">
            <a:xfrm rot="-5604454">
              <a:off x="871" y="344"/>
              <a:ext cx="3537" cy="3744"/>
            </a:xfrm>
            <a:custGeom>
              <a:avLst/>
              <a:gdLst>
                <a:gd name="T0" fmla="*/ 0 w 34454"/>
                <a:gd name="T1" fmla="*/ 0 h 21600"/>
                <a:gd name="T2" fmla="*/ 0 w 34454"/>
                <a:gd name="T3" fmla="*/ 0 h 21600"/>
                <a:gd name="T4" fmla="*/ 0 w 34454"/>
                <a:gd name="T5" fmla="*/ 0 h 21600"/>
                <a:gd name="T6" fmla="*/ 0 60000 65536"/>
                <a:gd name="T7" fmla="*/ 0 60000 65536"/>
                <a:gd name="T8" fmla="*/ 0 60000 65536"/>
                <a:gd name="T9" fmla="*/ 0 w 34454"/>
                <a:gd name="T10" fmla="*/ 0 h 21600"/>
                <a:gd name="T11" fmla="*/ 34454 w 34454"/>
                <a:gd name="T12" fmla="*/ 21600 h 21600"/>
              </a:gdLst>
              <a:ahLst/>
              <a:cxnLst>
                <a:cxn ang="T6">
                  <a:pos x="T0" y="T1"/>
                </a:cxn>
                <a:cxn ang="T7">
                  <a:pos x="T2" y="T3"/>
                </a:cxn>
                <a:cxn ang="T8">
                  <a:pos x="T4" y="T5"/>
                </a:cxn>
              </a:cxnLst>
              <a:rect l="T9" t="T10" r="T11" b="T12"/>
              <a:pathLst>
                <a:path w="34454" h="21600" fill="none" extrusionOk="0">
                  <a:moveTo>
                    <a:pt x="0" y="5168"/>
                  </a:moveTo>
                  <a:cubicBezTo>
                    <a:pt x="3909" y="1832"/>
                    <a:pt x="8880" y="-1"/>
                    <a:pt x="14020" y="0"/>
                  </a:cubicBezTo>
                  <a:cubicBezTo>
                    <a:pt x="23251" y="0"/>
                    <a:pt x="31461" y="5866"/>
                    <a:pt x="34453" y="14599"/>
                  </a:cubicBezTo>
                </a:path>
                <a:path w="34454" h="21600" stroke="0" extrusionOk="0">
                  <a:moveTo>
                    <a:pt x="0" y="5168"/>
                  </a:moveTo>
                  <a:cubicBezTo>
                    <a:pt x="3909" y="1832"/>
                    <a:pt x="8880" y="-1"/>
                    <a:pt x="14020" y="0"/>
                  </a:cubicBezTo>
                  <a:cubicBezTo>
                    <a:pt x="23251" y="0"/>
                    <a:pt x="31461" y="5866"/>
                    <a:pt x="34453" y="14599"/>
                  </a:cubicBezTo>
                  <a:lnTo>
                    <a:pt x="14020" y="21600"/>
                  </a:lnTo>
                  <a:close/>
                </a:path>
              </a:pathLst>
            </a:custGeom>
            <a:noFill/>
            <a:ln w="28575">
              <a:solidFill>
                <a:schemeClr val="tx1"/>
              </a:solidFill>
              <a:round/>
              <a:headEnd/>
              <a:tailEnd/>
            </a:ln>
          </p:spPr>
          <p:txBody>
            <a:bodyPr wrap="none" anchor="ctr"/>
            <a:lstStyle/>
            <a:p>
              <a:endParaRPr lang="en-US"/>
            </a:p>
          </p:txBody>
        </p:sp>
        <p:sp>
          <p:nvSpPr>
            <p:cNvPr id="23568" name="Line 20"/>
            <p:cNvSpPr>
              <a:spLocks noChangeShapeType="1"/>
            </p:cNvSpPr>
            <p:nvPr/>
          </p:nvSpPr>
          <p:spPr bwMode="auto">
            <a:xfrm flipH="1">
              <a:off x="768" y="288"/>
              <a:ext cx="2160" cy="1392"/>
            </a:xfrm>
            <a:prstGeom prst="line">
              <a:avLst/>
            </a:prstGeom>
            <a:noFill/>
            <a:ln w="19050">
              <a:solidFill>
                <a:schemeClr val="tx1"/>
              </a:solidFill>
              <a:prstDash val="dash"/>
              <a:round/>
              <a:headEnd/>
              <a:tailEnd/>
            </a:ln>
          </p:spPr>
          <p:txBody>
            <a:bodyPr/>
            <a:lstStyle/>
            <a:p>
              <a:endParaRPr lang="en-US"/>
            </a:p>
          </p:txBody>
        </p:sp>
        <p:sp>
          <p:nvSpPr>
            <p:cNvPr id="23569" name="Line 21"/>
            <p:cNvSpPr>
              <a:spLocks noChangeShapeType="1"/>
            </p:cNvSpPr>
            <p:nvPr/>
          </p:nvSpPr>
          <p:spPr bwMode="auto">
            <a:xfrm>
              <a:off x="1968" y="912"/>
              <a:ext cx="1632" cy="2592"/>
            </a:xfrm>
            <a:prstGeom prst="line">
              <a:avLst/>
            </a:prstGeom>
            <a:noFill/>
            <a:ln w="9525">
              <a:solidFill>
                <a:schemeClr val="tx1"/>
              </a:solidFill>
              <a:round/>
              <a:headEnd/>
              <a:tailEnd/>
            </a:ln>
          </p:spPr>
          <p:txBody>
            <a:bodyPr/>
            <a:lstStyle/>
            <a:p>
              <a:endParaRPr lang="en-US"/>
            </a:p>
          </p:txBody>
        </p:sp>
        <p:sp>
          <p:nvSpPr>
            <p:cNvPr id="23570" name="Line 22"/>
            <p:cNvSpPr>
              <a:spLocks noChangeShapeType="1"/>
            </p:cNvSpPr>
            <p:nvPr/>
          </p:nvSpPr>
          <p:spPr bwMode="auto">
            <a:xfrm flipH="1" flipV="1">
              <a:off x="1728" y="1056"/>
              <a:ext cx="1872" cy="2448"/>
            </a:xfrm>
            <a:prstGeom prst="line">
              <a:avLst/>
            </a:prstGeom>
            <a:noFill/>
            <a:ln w="9525">
              <a:solidFill>
                <a:schemeClr val="tx1"/>
              </a:solidFill>
              <a:round/>
              <a:headEnd/>
              <a:tailEnd/>
            </a:ln>
          </p:spPr>
          <p:txBody>
            <a:bodyPr/>
            <a:lstStyle/>
            <a:p>
              <a:endParaRPr lang="en-US"/>
            </a:p>
          </p:txBody>
        </p:sp>
        <p:sp>
          <p:nvSpPr>
            <p:cNvPr id="23571" name="Line 24"/>
            <p:cNvSpPr>
              <a:spLocks noChangeShapeType="1"/>
            </p:cNvSpPr>
            <p:nvPr/>
          </p:nvSpPr>
          <p:spPr bwMode="auto">
            <a:xfrm flipV="1">
              <a:off x="1968" y="912"/>
              <a:ext cx="0" cy="144"/>
            </a:xfrm>
            <a:prstGeom prst="line">
              <a:avLst/>
            </a:prstGeom>
            <a:noFill/>
            <a:ln w="9525">
              <a:solidFill>
                <a:schemeClr val="tx1"/>
              </a:solidFill>
              <a:round/>
              <a:headEnd/>
              <a:tailEnd/>
            </a:ln>
          </p:spPr>
          <p:txBody>
            <a:bodyPr/>
            <a:lstStyle/>
            <a:p>
              <a:endParaRPr lang="en-US"/>
            </a:p>
          </p:txBody>
        </p:sp>
        <p:sp>
          <p:nvSpPr>
            <p:cNvPr id="23572" name="Arc 25"/>
            <p:cNvSpPr>
              <a:spLocks/>
            </p:cNvSpPr>
            <p:nvPr/>
          </p:nvSpPr>
          <p:spPr bwMode="auto">
            <a:xfrm>
              <a:off x="768" y="1248"/>
              <a:ext cx="336"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23573" name="Oval 26"/>
            <p:cNvSpPr>
              <a:spLocks noChangeArrowheads="1"/>
            </p:cNvSpPr>
            <p:nvPr/>
          </p:nvSpPr>
          <p:spPr bwMode="auto">
            <a:xfrm>
              <a:off x="3552" y="3456"/>
              <a:ext cx="48" cy="48"/>
            </a:xfrm>
            <a:prstGeom prst="ellipse">
              <a:avLst/>
            </a:prstGeom>
            <a:solidFill>
              <a:schemeClr val="accent1"/>
            </a:solidFill>
            <a:ln w="9525">
              <a:solidFill>
                <a:schemeClr val="tx1"/>
              </a:solidFill>
              <a:round/>
              <a:headEnd/>
              <a:tailEnd/>
            </a:ln>
          </p:spPr>
          <p:txBody>
            <a:bodyPr wrap="none" anchor="ctr"/>
            <a:lstStyle/>
            <a:p>
              <a:endParaRPr lang="pl-PL"/>
            </a:p>
          </p:txBody>
        </p:sp>
        <p:sp>
          <p:nvSpPr>
            <p:cNvPr id="23574" name="Oval 27"/>
            <p:cNvSpPr>
              <a:spLocks noChangeArrowheads="1"/>
            </p:cNvSpPr>
            <p:nvPr/>
          </p:nvSpPr>
          <p:spPr bwMode="auto">
            <a:xfrm>
              <a:off x="2880" y="2592"/>
              <a:ext cx="48" cy="48"/>
            </a:xfrm>
            <a:prstGeom prst="ellipse">
              <a:avLst/>
            </a:prstGeom>
            <a:solidFill>
              <a:schemeClr val="accent1"/>
            </a:solidFill>
            <a:ln w="9525">
              <a:solidFill>
                <a:schemeClr val="tx1"/>
              </a:solidFill>
              <a:round/>
              <a:headEnd/>
              <a:tailEnd/>
            </a:ln>
          </p:spPr>
          <p:txBody>
            <a:bodyPr wrap="none" anchor="ctr"/>
            <a:lstStyle/>
            <a:p>
              <a:endParaRPr lang="pl-PL"/>
            </a:p>
          </p:txBody>
        </p:sp>
        <p:sp>
          <p:nvSpPr>
            <p:cNvPr id="23575" name="Arc 28"/>
            <p:cNvSpPr>
              <a:spLocks/>
            </p:cNvSpPr>
            <p:nvPr/>
          </p:nvSpPr>
          <p:spPr bwMode="auto">
            <a:xfrm rot="10443712" flipV="1">
              <a:off x="2256" y="1680"/>
              <a:ext cx="43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23576" name="Arc 29"/>
            <p:cNvSpPr>
              <a:spLocks/>
            </p:cNvSpPr>
            <p:nvPr/>
          </p:nvSpPr>
          <p:spPr bwMode="auto">
            <a:xfrm flipH="1">
              <a:off x="2448" y="2208"/>
              <a:ext cx="240" cy="669"/>
            </a:xfrm>
            <a:custGeom>
              <a:avLst/>
              <a:gdLst>
                <a:gd name="T0" fmla="*/ 0 w 20017"/>
                <a:gd name="T1" fmla="*/ 0 h 19680"/>
                <a:gd name="T2" fmla="*/ 0 w 20017"/>
                <a:gd name="T3" fmla="*/ 0 h 19680"/>
                <a:gd name="T4" fmla="*/ 0 w 20017"/>
                <a:gd name="T5" fmla="*/ 0 h 19680"/>
                <a:gd name="T6" fmla="*/ 0 60000 65536"/>
                <a:gd name="T7" fmla="*/ 0 60000 65536"/>
                <a:gd name="T8" fmla="*/ 0 60000 65536"/>
                <a:gd name="T9" fmla="*/ 0 w 20017"/>
                <a:gd name="T10" fmla="*/ 0 h 19680"/>
                <a:gd name="T11" fmla="*/ 20017 w 20017"/>
                <a:gd name="T12" fmla="*/ 19680 h 19680"/>
              </a:gdLst>
              <a:ahLst/>
              <a:cxnLst>
                <a:cxn ang="T6">
                  <a:pos x="T0" y="T1"/>
                </a:cxn>
                <a:cxn ang="T7">
                  <a:pos x="T2" y="T3"/>
                </a:cxn>
                <a:cxn ang="T8">
                  <a:pos x="T4" y="T5"/>
                </a:cxn>
              </a:cxnLst>
              <a:rect l="T9" t="T10" r="T11" b="T12"/>
              <a:pathLst>
                <a:path w="20017" h="19680" fill="none" extrusionOk="0">
                  <a:moveTo>
                    <a:pt x="8902" y="0"/>
                  </a:moveTo>
                  <a:cubicBezTo>
                    <a:pt x="13954" y="2285"/>
                    <a:pt x="17933" y="6425"/>
                    <a:pt x="20016" y="11563"/>
                  </a:cubicBezTo>
                </a:path>
                <a:path w="20017" h="19680" stroke="0" extrusionOk="0">
                  <a:moveTo>
                    <a:pt x="8902" y="0"/>
                  </a:moveTo>
                  <a:cubicBezTo>
                    <a:pt x="13954" y="2285"/>
                    <a:pt x="17933" y="6425"/>
                    <a:pt x="20016" y="11563"/>
                  </a:cubicBezTo>
                  <a:lnTo>
                    <a:pt x="0" y="19680"/>
                  </a:lnTo>
                  <a:close/>
                </a:path>
              </a:pathLst>
            </a:custGeom>
            <a:noFill/>
            <a:ln w="9525">
              <a:solidFill>
                <a:schemeClr val="tx1"/>
              </a:solidFill>
              <a:round/>
              <a:headEnd/>
              <a:tailEnd/>
            </a:ln>
          </p:spPr>
          <p:txBody>
            <a:bodyPr wrap="none" anchor="ctr"/>
            <a:lstStyle/>
            <a:p>
              <a:endParaRPr lang="en-US"/>
            </a:p>
          </p:txBody>
        </p:sp>
        <p:sp>
          <p:nvSpPr>
            <p:cNvPr id="23577" name="Line 30"/>
            <p:cNvSpPr>
              <a:spLocks noChangeShapeType="1"/>
            </p:cNvSpPr>
            <p:nvPr/>
          </p:nvSpPr>
          <p:spPr bwMode="auto">
            <a:xfrm>
              <a:off x="2400" y="1776"/>
              <a:ext cx="480" cy="240"/>
            </a:xfrm>
            <a:prstGeom prst="line">
              <a:avLst/>
            </a:prstGeom>
            <a:noFill/>
            <a:ln w="9525">
              <a:solidFill>
                <a:schemeClr val="tx1"/>
              </a:solidFill>
              <a:round/>
              <a:headEnd/>
              <a:tailEnd/>
            </a:ln>
          </p:spPr>
          <p:txBody>
            <a:bodyPr/>
            <a:lstStyle/>
            <a:p>
              <a:endParaRPr lang="en-US"/>
            </a:p>
          </p:txBody>
        </p:sp>
        <p:sp>
          <p:nvSpPr>
            <p:cNvPr id="23578" name="Line 31"/>
            <p:cNvSpPr>
              <a:spLocks noChangeShapeType="1"/>
            </p:cNvSpPr>
            <p:nvPr/>
          </p:nvSpPr>
          <p:spPr bwMode="auto">
            <a:xfrm>
              <a:off x="2880" y="2016"/>
              <a:ext cx="384" cy="0"/>
            </a:xfrm>
            <a:prstGeom prst="line">
              <a:avLst/>
            </a:prstGeom>
            <a:noFill/>
            <a:ln w="9525">
              <a:solidFill>
                <a:schemeClr val="tx1"/>
              </a:solidFill>
              <a:round/>
              <a:headEnd/>
              <a:tailEnd/>
            </a:ln>
          </p:spPr>
          <p:txBody>
            <a:bodyPr/>
            <a:lstStyle/>
            <a:p>
              <a:endParaRPr lang="en-US"/>
            </a:p>
          </p:txBody>
        </p:sp>
        <p:sp>
          <p:nvSpPr>
            <p:cNvPr id="23579" name="Line 32"/>
            <p:cNvSpPr>
              <a:spLocks noChangeShapeType="1"/>
            </p:cNvSpPr>
            <p:nvPr/>
          </p:nvSpPr>
          <p:spPr bwMode="auto">
            <a:xfrm>
              <a:off x="1968" y="960"/>
              <a:ext cx="240" cy="192"/>
            </a:xfrm>
            <a:prstGeom prst="line">
              <a:avLst/>
            </a:prstGeom>
            <a:noFill/>
            <a:ln w="9525">
              <a:solidFill>
                <a:schemeClr val="tx1"/>
              </a:solidFill>
              <a:round/>
              <a:headEnd/>
              <a:tailEnd/>
            </a:ln>
          </p:spPr>
          <p:txBody>
            <a:bodyPr/>
            <a:lstStyle/>
            <a:p>
              <a:endParaRPr lang="en-US"/>
            </a:p>
          </p:txBody>
        </p:sp>
        <p:sp>
          <p:nvSpPr>
            <p:cNvPr id="23580" name="Line 33"/>
            <p:cNvSpPr>
              <a:spLocks noChangeShapeType="1"/>
            </p:cNvSpPr>
            <p:nvPr/>
          </p:nvSpPr>
          <p:spPr bwMode="auto">
            <a:xfrm>
              <a:off x="2208" y="1152"/>
              <a:ext cx="288" cy="0"/>
            </a:xfrm>
            <a:prstGeom prst="line">
              <a:avLst/>
            </a:prstGeom>
            <a:noFill/>
            <a:ln w="9525">
              <a:solidFill>
                <a:schemeClr val="tx1"/>
              </a:solidFill>
              <a:round/>
              <a:headEnd/>
              <a:tailEnd/>
            </a:ln>
          </p:spPr>
          <p:txBody>
            <a:bodyPr/>
            <a:lstStyle/>
            <a:p>
              <a:endParaRPr lang="en-US"/>
            </a:p>
          </p:txBody>
        </p:sp>
        <p:sp>
          <p:nvSpPr>
            <p:cNvPr id="23581" name="Line 40"/>
            <p:cNvSpPr>
              <a:spLocks noChangeShapeType="1"/>
            </p:cNvSpPr>
            <p:nvPr/>
          </p:nvSpPr>
          <p:spPr bwMode="auto">
            <a:xfrm>
              <a:off x="1728" y="1056"/>
              <a:ext cx="240" cy="0"/>
            </a:xfrm>
            <a:prstGeom prst="line">
              <a:avLst/>
            </a:prstGeom>
            <a:noFill/>
            <a:ln w="9525">
              <a:solidFill>
                <a:schemeClr val="tx1"/>
              </a:solidFill>
              <a:round/>
              <a:headEnd/>
              <a:tailEnd/>
            </a:ln>
          </p:spPr>
          <p:txBody>
            <a:bodyPr/>
            <a:lstStyle/>
            <a:p>
              <a:endParaRPr lang="en-US"/>
            </a:p>
          </p:txBody>
        </p:sp>
        <p:sp>
          <p:nvSpPr>
            <p:cNvPr id="23582" name="Line 41"/>
            <p:cNvSpPr>
              <a:spLocks noChangeShapeType="1"/>
            </p:cNvSpPr>
            <p:nvPr/>
          </p:nvSpPr>
          <p:spPr bwMode="auto">
            <a:xfrm>
              <a:off x="1728" y="1056"/>
              <a:ext cx="0" cy="1536"/>
            </a:xfrm>
            <a:prstGeom prst="line">
              <a:avLst/>
            </a:prstGeom>
            <a:noFill/>
            <a:ln w="9525">
              <a:solidFill>
                <a:schemeClr val="tx1"/>
              </a:solidFill>
              <a:round/>
              <a:headEnd/>
              <a:tailEnd/>
            </a:ln>
          </p:spPr>
          <p:txBody>
            <a:bodyPr/>
            <a:lstStyle/>
            <a:p>
              <a:endParaRPr lang="en-US"/>
            </a:p>
          </p:txBody>
        </p:sp>
        <p:sp>
          <p:nvSpPr>
            <p:cNvPr id="23583" name="Text Box 42"/>
            <p:cNvSpPr txBox="1">
              <a:spLocks noChangeArrowheads="1"/>
            </p:cNvSpPr>
            <p:nvPr/>
          </p:nvSpPr>
          <p:spPr bwMode="auto">
            <a:xfrm>
              <a:off x="854" y="60"/>
              <a:ext cx="252" cy="398"/>
            </a:xfrm>
            <a:prstGeom prst="rect">
              <a:avLst/>
            </a:prstGeom>
            <a:noFill/>
            <a:ln w="9525">
              <a:noFill/>
              <a:miter lim="800000"/>
              <a:headEnd/>
              <a:tailEnd/>
            </a:ln>
          </p:spPr>
          <p:txBody>
            <a:bodyPr wrap="none">
              <a:spAutoFit/>
            </a:bodyPr>
            <a:lstStyle/>
            <a:p>
              <a:r>
                <a:rPr lang="pl-PL" sz="3200" i="1">
                  <a:latin typeface="Times New Roman" pitchFamily="18" charset="0"/>
                </a:rPr>
                <a:t>x</a:t>
              </a:r>
            </a:p>
          </p:txBody>
        </p:sp>
        <p:sp>
          <p:nvSpPr>
            <p:cNvPr id="23584" name="Text Box 43"/>
            <p:cNvSpPr txBox="1">
              <a:spLocks noChangeArrowheads="1"/>
            </p:cNvSpPr>
            <p:nvPr/>
          </p:nvSpPr>
          <p:spPr bwMode="auto">
            <a:xfrm>
              <a:off x="3408" y="2256"/>
              <a:ext cx="237" cy="398"/>
            </a:xfrm>
            <a:prstGeom prst="rect">
              <a:avLst/>
            </a:prstGeom>
            <a:noFill/>
            <a:ln w="9525">
              <a:noFill/>
              <a:miter lim="800000"/>
              <a:headEnd/>
              <a:tailEnd/>
            </a:ln>
          </p:spPr>
          <p:txBody>
            <a:bodyPr wrap="none">
              <a:spAutoFit/>
            </a:bodyPr>
            <a:lstStyle/>
            <a:p>
              <a:r>
                <a:rPr lang="pl-PL" sz="3200" i="1">
                  <a:latin typeface="Times New Roman" pitchFamily="18" charset="0"/>
                </a:rPr>
                <a:t>z</a:t>
              </a:r>
            </a:p>
          </p:txBody>
        </p:sp>
        <p:sp>
          <p:nvSpPr>
            <p:cNvPr id="23585" name="Text Box 44"/>
            <p:cNvSpPr txBox="1">
              <a:spLocks noChangeArrowheads="1"/>
            </p:cNvSpPr>
            <p:nvPr/>
          </p:nvSpPr>
          <p:spPr bwMode="auto">
            <a:xfrm>
              <a:off x="2976" y="1696"/>
              <a:ext cx="432" cy="357"/>
            </a:xfrm>
            <a:prstGeom prst="rect">
              <a:avLst/>
            </a:prstGeom>
            <a:noFill/>
            <a:ln w="9525">
              <a:noFill/>
              <a:miter lim="800000"/>
              <a:headEnd/>
              <a:tailEnd/>
            </a:ln>
          </p:spPr>
          <p:txBody>
            <a:bodyPr>
              <a:spAutoFit/>
            </a:bodyPr>
            <a:lstStyle/>
            <a:p>
              <a:r>
                <a:rPr lang="pl-PL" sz="2800" i="1">
                  <a:latin typeface="Times New Roman" pitchFamily="18" charset="0"/>
                </a:rPr>
                <a:t>d</a:t>
              </a:r>
              <a:r>
                <a:rPr lang="pl-PL" sz="2800" i="1">
                  <a:latin typeface="Symbol" pitchFamily="18" charset="2"/>
                </a:rPr>
                <a:t>f</a:t>
              </a:r>
              <a:endParaRPr lang="pl-PL" sz="2800" i="1"/>
            </a:p>
          </p:txBody>
        </p:sp>
        <p:sp>
          <p:nvSpPr>
            <p:cNvPr id="23586" name="Text Box 45"/>
            <p:cNvSpPr txBox="1">
              <a:spLocks noChangeArrowheads="1"/>
            </p:cNvSpPr>
            <p:nvPr/>
          </p:nvSpPr>
          <p:spPr bwMode="auto">
            <a:xfrm>
              <a:off x="2198" y="2197"/>
              <a:ext cx="346" cy="357"/>
            </a:xfrm>
            <a:prstGeom prst="rect">
              <a:avLst/>
            </a:prstGeom>
            <a:noFill/>
            <a:ln w="9525">
              <a:noFill/>
              <a:miter lim="800000"/>
              <a:headEnd/>
              <a:tailEnd/>
            </a:ln>
          </p:spPr>
          <p:txBody>
            <a:bodyPr>
              <a:spAutoFit/>
            </a:bodyPr>
            <a:lstStyle/>
            <a:p>
              <a:r>
                <a:rPr lang="pl-PL" sz="2800" i="1">
                  <a:latin typeface="Symbol" pitchFamily="18" charset="2"/>
                </a:rPr>
                <a:t>f</a:t>
              </a:r>
            </a:p>
          </p:txBody>
        </p:sp>
        <p:sp>
          <p:nvSpPr>
            <p:cNvPr id="23587" name="Text Box 46"/>
            <p:cNvSpPr txBox="1">
              <a:spLocks noChangeArrowheads="1"/>
            </p:cNvSpPr>
            <p:nvPr/>
          </p:nvSpPr>
          <p:spPr bwMode="auto">
            <a:xfrm>
              <a:off x="912" y="1008"/>
              <a:ext cx="346" cy="357"/>
            </a:xfrm>
            <a:prstGeom prst="rect">
              <a:avLst/>
            </a:prstGeom>
            <a:noFill/>
            <a:ln w="9525">
              <a:noFill/>
              <a:miter lim="800000"/>
              <a:headEnd/>
              <a:tailEnd/>
            </a:ln>
          </p:spPr>
          <p:txBody>
            <a:bodyPr>
              <a:spAutoFit/>
            </a:bodyPr>
            <a:lstStyle/>
            <a:p>
              <a:r>
                <a:rPr lang="pl-PL" sz="2800" i="1">
                  <a:latin typeface="Symbol" pitchFamily="18" charset="2"/>
                </a:rPr>
                <a:t>f</a:t>
              </a:r>
            </a:p>
          </p:txBody>
        </p:sp>
        <p:sp>
          <p:nvSpPr>
            <p:cNvPr id="23588" name="Text Box 47"/>
            <p:cNvSpPr txBox="1">
              <a:spLocks noChangeArrowheads="1"/>
            </p:cNvSpPr>
            <p:nvPr/>
          </p:nvSpPr>
          <p:spPr bwMode="auto">
            <a:xfrm>
              <a:off x="1488" y="1824"/>
              <a:ext cx="298" cy="397"/>
            </a:xfrm>
            <a:prstGeom prst="rect">
              <a:avLst/>
            </a:prstGeom>
            <a:noFill/>
            <a:ln w="9525">
              <a:noFill/>
              <a:miter lim="800000"/>
              <a:headEnd/>
              <a:tailEnd/>
            </a:ln>
          </p:spPr>
          <p:txBody>
            <a:bodyPr>
              <a:spAutoFit/>
            </a:bodyPr>
            <a:lstStyle/>
            <a:p>
              <a:r>
                <a:rPr lang="pl-PL" sz="3200" i="1">
                  <a:latin typeface="Times New Roman" pitchFamily="18" charset="0"/>
                </a:rPr>
                <a:t>x</a:t>
              </a:r>
            </a:p>
          </p:txBody>
        </p:sp>
        <p:sp>
          <p:nvSpPr>
            <p:cNvPr id="23589" name="Text Box 48"/>
            <p:cNvSpPr txBox="1">
              <a:spLocks noChangeArrowheads="1"/>
            </p:cNvSpPr>
            <p:nvPr/>
          </p:nvSpPr>
          <p:spPr bwMode="auto">
            <a:xfrm>
              <a:off x="2352" y="1200"/>
              <a:ext cx="391" cy="398"/>
            </a:xfrm>
            <a:prstGeom prst="rect">
              <a:avLst/>
            </a:prstGeom>
            <a:noFill/>
            <a:ln w="9525">
              <a:noFill/>
              <a:miter lim="800000"/>
              <a:headEnd/>
              <a:tailEnd/>
            </a:ln>
          </p:spPr>
          <p:txBody>
            <a:bodyPr wrap="none">
              <a:spAutoFit/>
            </a:bodyPr>
            <a:lstStyle/>
            <a:p>
              <a:r>
                <a:rPr lang="pl-PL" sz="3200" i="1">
                  <a:latin typeface="Times New Roman" pitchFamily="18" charset="0"/>
                </a:rPr>
                <a:t>R</a:t>
              </a:r>
              <a:r>
                <a:rPr lang="pl-PL" sz="3200" baseline="-25000">
                  <a:latin typeface="Times New Roman" pitchFamily="18" charset="0"/>
                </a:rPr>
                <a:t>1</a:t>
              </a:r>
              <a:endParaRPr lang="pl-PL" sz="3200">
                <a:latin typeface="Times New Roman" pitchFamily="18" charset="0"/>
              </a:endParaRPr>
            </a:p>
          </p:txBody>
        </p:sp>
        <p:sp>
          <p:nvSpPr>
            <p:cNvPr id="23590" name="Text Box 49"/>
            <p:cNvSpPr txBox="1">
              <a:spLocks noChangeArrowheads="1"/>
            </p:cNvSpPr>
            <p:nvPr/>
          </p:nvSpPr>
          <p:spPr bwMode="auto">
            <a:xfrm>
              <a:off x="1920" y="1488"/>
              <a:ext cx="392" cy="398"/>
            </a:xfrm>
            <a:prstGeom prst="rect">
              <a:avLst/>
            </a:prstGeom>
            <a:noFill/>
            <a:ln w="9525">
              <a:noFill/>
              <a:miter lim="800000"/>
              <a:headEnd/>
              <a:tailEnd/>
            </a:ln>
          </p:spPr>
          <p:txBody>
            <a:bodyPr wrap="none">
              <a:spAutoFit/>
            </a:bodyPr>
            <a:lstStyle/>
            <a:p>
              <a:r>
                <a:rPr lang="pl-PL" sz="3200" i="1">
                  <a:latin typeface="Times New Roman" pitchFamily="18" charset="0"/>
                </a:rPr>
                <a:t>R</a:t>
              </a:r>
              <a:r>
                <a:rPr lang="pl-PL" sz="3200" baseline="-25000">
                  <a:latin typeface="Times New Roman" pitchFamily="18" charset="0"/>
                </a:rPr>
                <a:t>2</a:t>
              </a:r>
              <a:endParaRPr lang="pl-PL" sz="3200">
                <a:latin typeface="Times New Roman" pitchFamily="18" charset="0"/>
              </a:endParaRPr>
            </a:p>
          </p:txBody>
        </p:sp>
        <p:sp>
          <p:nvSpPr>
            <p:cNvPr id="23591" name="Text Box 50"/>
            <p:cNvSpPr txBox="1">
              <a:spLocks noChangeArrowheads="1"/>
            </p:cNvSpPr>
            <p:nvPr/>
          </p:nvSpPr>
          <p:spPr bwMode="auto">
            <a:xfrm>
              <a:off x="3600" y="3264"/>
              <a:ext cx="423" cy="397"/>
            </a:xfrm>
            <a:prstGeom prst="rect">
              <a:avLst/>
            </a:prstGeom>
            <a:noFill/>
            <a:ln w="9525">
              <a:noFill/>
              <a:miter lim="800000"/>
              <a:headEnd/>
              <a:tailEnd/>
            </a:ln>
          </p:spPr>
          <p:txBody>
            <a:bodyPr wrap="none">
              <a:spAutoFit/>
            </a:bodyPr>
            <a:lstStyle/>
            <a:p>
              <a:r>
                <a:rPr lang="pl-PL" sz="3200" i="1">
                  <a:latin typeface="Times New Roman" pitchFamily="18" charset="0"/>
                </a:rPr>
                <a:t>O</a:t>
              </a:r>
              <a:r>
                <a:rPr lang="pl-PL" sz="3200" baseline="-25000">
                  <a:latin typeface="Times New Roman" pitchFamily="18" charset="0"/>
                </a:rPr>
                <a:t>1</a:t>
              </a:r>
              <a:endParaRPr lang="pl-PL" sz="3200" i="1">
                <a:latin typeface="Times New Roman" pitchFamily="18" charset="0"/>
              </a:endParaRPr>
            </a:p>
          </p:txBody>
        </p:sp>
        <p:sp>
          <p:nvSpPr>
            <p:cNvPr id="23592" name="Text Box 51"/>
            <p:cNvSpPr txBox="1">
              <a:spLocks noChangeArrowheads="1"/>
            </p:cNvSpPr>
            <p:nvPr/>
          </p:nvSpPr>
          <p:spPr bwMode="auto">
            <a:xfrm>
              <a:off x="2688" y="2592"/>
              <a:ext cx="423" cy="398"/>
            </a:xfrm>
            <a:prstGeom prst="rect">
              <a:avLst/>
            </a:prstGeom>
            <a:noFill/>
            <a:ln w="9525">
              <a:noFill/>
              <a:miter lim="800000"/>
              <a:headEnd/>
              <a:tailEnd/>
            </a:ln>
          </p:spPr>
          <p:txBody>
            <a:bodyPr wrap="none">
              <a:spAutoFit/>
            </a:bodyPr>
            <a:lstStyle/>
            <a:p>
              <a:r>
                <a:rPr lang="pl-PL" sz="3200" i="1">
                  <a:latin typeface="Times New Roman" pitchFamily="18" charset="0"/>
                </a:rPr>
                <a:t>O</a:t>
              </a:r>
              <a:r>
                <a:rPr lang="pl-PL" sz="3200" baseline="-25000">
                  <a:latin typeface="Times New Roman" pitchFamily="18" charset="0"/>
                </a:rPr>
                <a:t>2</a:t>
              </a:r>
              <a:endParaRPr lang="pl-PL" sz="3200" i="1">
                <a:latin typeface="Times New Roman" pitchFamily="18" charset="0"/>
              </a:endParaRPr>
            </a:p>
          </p:txBody>
        </p:sp>
        <p:sp>
          <p:nvSpPr>
            <p:cNvPr id="23593" name="Text Box 52"/>
            <p:cNvSpPr txBox="1">
              <a:spLocks noChangeArrowheads="1"/>
            </p:cNvSpPr>
            <p:nvPr/>
          </p:nvSpPr>
          <p:spPr bwMode="auto">
            <a:xfrm>
              <a:off x="1344" y="432"/>
              <a:ext cx="378" cy="398"/>
            </a:xfrm>
            <a:prstGeom prst="rect">
              <a:avLst/>
            </a:prstGeom>
            <a:noFill/>
            <a:ln w="9525">
              <a:noFill/>
              <a:miter lim="800000"/>
              <a:headEnd/>
              <a:tailEnd/>
            </a:ln>
          </p:spPr>
          <p:txBody>
            <a:bodyPr wrap="none">
              <a:spAutoFit/>
            </a:bodyPr>
            <a:lstStyle/>
            <a:p>
              <a:r>
                <a:rPr lang="pl-PL" sz="3200" i="1">
                  <a:latin typeface="Times New Roman" pitchFamily="18" charset="0"/>
                </a:rPr>
                <a:t>ds</a:t>
              </a:r>
            </a:p>
          </p:txBody>
        </p:sp>
        <p:sp>
          <p:nvSpPr>
            <p:cNvPr id="23594" name="Text Box 53"/>
            <p:cNvSpPr txBox="1">
              <a:spLocks noChangeArrowheads="1"/>
            </p:cNvSpPr>
            <p:nvPr/>
          </p:nvSpPr>
          <p:spPr bwMode="auto">
            <a:xfrm>
              <a:off x="1200" y="1440"/>
              <a:ext cx="378" cy="398"/>
            </a:xfrm>
            <a:prstGeom prst="rect">
              <a:avLst/>
            </a:prstGeom>
            <a:noFill/>
            <a:ln w="9525">
              <a:noFill/>
              <a:miter lim="800000"/>
              <a:headEnd/>
              <a:tailEnd/>
            </a:ln>
          </p:spPr>
          <p:txBody>
            <a:bodyPr wrap="none">
              <a:spAutoFit/>
            </a:bodyPr>
            <a:lstStyle/>
            <a:p>
              <a:r>
                <a:rPr lang="pl-PL" sz="3200" i="1">
                  <a:latin typeface="Times New Roman" pitchFamily="18" charset="0"/>
                </a:rPr>
                <a:t>dz</a:t>
              </a:r>
            </a:p>
          </p:txBody>
        </p:sp>
        <p:sp>
          <p:nvSpPr>
            <p:cNvPr id="23595" name="Text Box 54"/>
            <p:cNvSpPr txBox="1">
              <a:spLocks noChangeArrowheads="1"/>
            </p:cNvSpPr>
            <p:nvPr/>
          </p:nvSpPr>
          <p:spPr bwMode="auto">
            <a:xfrm>
              <a:off x="2160" y="816"/>
              <a:ext cx="393" cy="398"/>
            </a:xfrm>
            <a:prstGeom prst="rect">
              <a:avLst/>
            </a:prstGeom>
            <a:noFill/>
            <a:ln w="9525">
              <a:noFill/>
              <a:miter lim="800000"/>
              <a:headEnd/>
              <a:tailEnd/>
            </a:ln>
          </p:spPr>
          <p:txBody>
            <a:bodyPr wrap="none">
              <a:spAutoFit/>
            </a:bodyPr>
            <a:lstStyle/>
            <a:p>
              <a:r>
                <a:rPr lang="pl-PL" sz="3200" i="1">
                  <a:latin typeface="Times New Roman" pitchFamily="18" charset="0"/>
                </a:rPr>
                <a:t>dx</a:t>
              </a:r>
            </a:p>
          </p:txBody>
        </p:sp>
        <p:sp>
          <p:nvSpPr>
            <p:cNvPr id="23596" name="Line 55"/>
            <p:cNvSpPr>
              <a:spLocks noChangeShapeType="1"/>
            </p:cNvSpPr>
            <p:nvPr/>
          </p:nvSpPr>
          <p:spPr bwMode="auto">
            <a:xfrm flipH="1" flipV="1">
              <a:off x="1728" y="720"/>
              <a:ext cx="144" cy="240"/>
            </a:xfrm>
            <a:prstGeom prst="line">
              <a:avLst/>
            </a:prstGeom>
            <a:noFill/>
            <a:ln w="9525">
              <a:solidFill>
                <a:schemeClr val="tx1"/>
              </a:solidFill>
              <a:round/>
              <a:headEnd/>
              <a:tailEnd/>
            </a:ln>
          </p:spPr>
          <p:txBody>
            <a:bodyPr/>
            <a:lstStyle/>
            <a:p>
              <a:endParaRPr lang="en-US"/>
            </a:p>
          </p:txBody>
        </p:sp>
        <p:sp>
          <p:nvSpPr>
            <p:cNvPr id="23597" name="Line 56"/>
            <p:cNvSpPr>
              <a:spLocks noChangeShapeType="1"/>
            </p:cNvSpPr>
            <p:nvPr/>
          </p:nvSpPr>
          <p:spPr bwMode="auto">
            <a:xfrm flipH="1">
              <a:off x="1296" y="720"/>
              <a:ext cx="432" cy="0"/>
            </a:xfrm>
            <a:prstGeom prst="line">
              <a:avLst/>
            </a:prstGeom>
            <a:noFill/>
            <a:ln w="9525">
              <a:solidFill>
                <a:schemeClr val="tx1"/>
              </a:solidFill>
              <a:round/>
              <a:headEnd/>
              <a:tailEnd/>
            </a:ln>
          </p:spPr>
          <p:txBody>
            <a:bodyPr/>
            <a:lstStyle/>
            <a:p>
              <a:endParaRPr lang="en-US"/>
            </a:p>
          </p:txBody>
        </p:sp>
        <p:sp>
          <p:nvSpPr>
            <p:cNvPr id="23598" name="Line 57"/>
            <p:cNvSpPr>
              <a:spLocks noChangeShapeType="1"/>
            </p:cNvSpPr>
            <p:nvPr/>
          </p:nvSpPr>
          <p:spPr bwMode="auto">
            <a:xfrm flipH="1">
              <a:off x="1536" y="1056"/>
              <a:ext cx="336" cy="672"/>
            </a:xfrm>
            <a:prstGeom prst="line">
              <a:avLst/>
            </a:prstGeom>
            <a:noFill/>
            <a:ln w="9525">
              <a:solidFill>
                <a:schemeClr val="tx1"/>
              </a:solidFill>
              <a:round/>
              <a:headEnd/>
              <a:tailEnd/>
            </a:ln>
          </p:spPr>
          <p:txBody>
            <a:bodyPr/>
            <a:lstStyle/>
            <a:p>
              <a:endParaRPr lang="en-US"/>
            </a:p>
          </p:txBody>
        </p:sp>
        <p:sp>
          <p:nvSpPr>
            <p:cNvPr id="23599" name="Line 58"/>
            <p:cNvSpPr>
              <a:spLocks noChangeShapeType="1"/>
            </p:cNvSpPr>
            <p:nvPr/>
          </p:nvSpPr>
          <p:spPr bwMode="auto">
            <a:xfrm flipH="1">
              <a:off x="1248" y="1728"/>
              <a:ext cx="288" cy="0"/>
            </a:xfrm>
            <a:prstGeom prst="line">
              <a:avLst/>
            </a:prstGeom>
            <a:noFill/>
            <a:ln w="9525">
              <a:solidFill>
                <a:schemeClr val="tx1"/>
              </a:solidFill>
              <a:round/>
              <a:headEnd/>
              <a:tailEnd/>
            </a:ln>
          </p:spPr>
          <p:txBody>
            <a:bodyPr/>
            <a:lstStyle/>
            <a:p>
              <a:endParaRPr lang="en-US"/>
            </a:p>
          </p:txBody>
        </p:sp>
      </p:grpSp>
      <p:pic>
        <p:nvPicPr>
          <p:cNvPr id="23555" name="Object 61"/>
          <p:cNvPicPr>
            <a:picLocks noChangeAspect="1" noChangeArrowheads="1"/>
          </p:cNvPicPr>
          <p:nvPr/>
        </p:nvPicPr>
        <p:blipFill>
          <a:blip r:embed="rId2" cstate="print"/>
          <a:srcRect/>
          <a:stretch>
            <a:fillRect/>
          </a:stretch>
        </p:blipFill>
        <p:spPr bwMode="auto">
          <a:xfrm>
            <a:off x="6732588" y="1412875"/>
            <a:ext cx="1711325" cy="468313"/>
          </a:xfrm>
          <a:prstGeom prst="rect">
            <a:avLst/>
          </a:prstGeom>
          <a:noFill/>
          <a:ln w="9525">
            <a:noFill/>
            <a:miter lim="800000"/>
            <a:headEnd/>
            <a:tailEnd/>
          </a:ln>
        </p:spPr>
      </p:pic>
      <p:pic>
        <p:nvPicPr>
          <p:cNvPr id="23556" name="Object 62"/>
          <p:cNvPicPr>
            <a:picLocks noChangeAspect="1" noChangeArrowheads="1"/>
          </p:cNvPicPr>
          <p:nvPr/>
        </p:nvPicPr>
        <p:blipFill>
          <a:blip r:embed="rId3" cstate="print"/>
          <a:srcRect/>
          <a:stretch>
            <a:fillRect/>
          </a:stretch>
        </p:blipFill>
        <p:spPr bwMode="auto">
          <a:xfrm>
            <a:off x="6732588" y="1989138"/>
            <a:ext cx="1557337" cy="465137"/>
          </a:xfrm>
          <a:prstGeom prst="rect">
            <a:avLst/>
          </a:prstGeom>
          <a:noFill/>
          <a:ln w="9525">
            <a:noFill/>
            <a:miter lim="800000"/>
            <a:headEnd/>
            <a:tailEnd/>
          </a:ln>
        </p:spPr>
      </p:pic>
      <p:pic>
        <p:nvPicPr>
          <p:cNvPr id="23557" name="Object 63"/>
          <p:cNvPicPr>
            <a:picLocks noChangeAspect="1" noChangeArrowheads="1"/>
          </p:cNvPicPr>
          <p:nvPr/>
        </p:nvPicPr>
        <p:blipFill>
          <a:blip r:embed="rId4" cstate="print"/>
          <a:srcRect/>
          <a:stretch>
            <a:fillRect/>
          </a:stretch>
        </p:blipFill>
        <p:spPr bwMode="auto">
          <a:xfrm>
            <a:off x="6732588" y="2565400"/>
            <a:ext cx="1828800" cy="428625"/>
          </a:xfrm>
          <a:prstGeom prst="rect">
            <a:avLst/>
          </a:prstGeom>
          <a:noFill/>
          <a:ln w="9525">
            <a:noFill/>
            <a:miter lim="800000"/>
            <a:headEnd/>
            <a:tailEnd/>
          </a:ln>
        </p:spPr>
      </p:pic>
      <p:pic>
        <p:nvPicPr>
          <p:cNvPr id="23558" name="Object 64"/>
          <p:cNvPicPr>
            <a:picLocks noChangeAspect="1" noChangeArrowheads="1"/>
          </p:cNvPicPr>
          <p:nvPr/>
        </p:nvPicPr>
        <p:blipFill>
          <a:blip r:embed="rId5" cstate="print"/>
          <a:srcRect/>
          <a:stretch>
            <a:fillRect/>
          </a:stretch>
        </p:blipFill>
        <p:spPr bwMode="auto">
          <a:xfrm>
            <a:off x="6804025" y="3068638"/>
            <a:ext cx="1676400" cy="406400"/>
          </a:xfrm>
          <a:prstGeom prst="rect">
            <a:avLst/>
          </a:prstGeom>
          <a:noFill/>
          <a:ln w="9525">
            <a:noFill/>
            <a:miter lim="800000"/>
            <a:headEnd/>
            <a:tailEnd/>
          </a:ln>
        </p:spPr>
      </p:pic>
      <p:pic>
        <p:nvPicPr>
          <p:cNvPr id="23559" name="Object 65"/>
          <p:cNvPicPr>
            <a:picLocks noChangeAspect="1" noChangeArrowheads="1"/>
          </p:cNvPicPr>
          <p:nvPr/>
        </p:nvPicPr>
        <p:blipFill>
          <a:blip r:embed="rId6" cstate="print"/>
          <a:srcRect/>
          <a:stretch>
            <a:fillRect/>
          </a:stretch>
        </p:blipFill>
        <p:spPr bwMode="auto">
          <a:xfrm>
            <a:off x="6732588" y="3500438"/>
            <a:ext cx="1774825" cy="812800"/>
          </a:xfrm>
          <a:prstGeom prst="rect">
            <a:avLst/>
          </a:prstGeom>
          <a:noFill/>
          <a:ln w="9525">
            <a:noFill/>
            <a:miter lim="800000"/>
            <a:headEnd/>
            <a:tailEnd/>
          </a:ln>
        </p:spPr>
      </p:pic>
      <p:pic>
        <p:nvPicPr>
          <p:cNvPr id="23560" name="Object 66"/>
          <p:cNvPicPr>
            <a:picLocks noChangeAspect="1" noChangeArrowheads="1"/>
          </p:cNvPicPr>
          <p:nvPr/>
        </p:nvPicPr>
        <p:blipFill>
          <a:blip r:embed="rId7" cstate="print"/>
          <a:srcRect/>
          <a:stretch>
            <a:fillRect/>
          </a:stretch>
        </p:blipFill>
        <p:spPr bwMode="auto">
          <a:xfrm>
            <a:off x="6732588" y="4437063"/>
            <a:ext cx="1778000" cy="838200"/>
          </a:xfrm>
          <a:prstGeom prst="rect">
            <a:avLst/>
          </a:prstGeom>
          <a:noFill/>
          <a:ln w="9525">
            <a:noFill/>
            <a:miter lim="800000"/>
            <a:headEnd/>
            <a:tailEnd/>
          </a:ln>
        </p:spPr>
      </p:pic>
      <p:pic>
        <p:nvPicPr>
          <p:cNvPr id="23561" name="Object 68"/>
          <p:cNvPicPr>
            <a:picLocks noChangeAspect="1" noChangeArrowheads="1"/>
          </p:cNvPicPr>
          <p:nvPr/>
        </p:nvPicPr>
        <p:blipFill>
          <a:blip r:embed="rId8" cstate="print"/>
          <a:srcRect/>
          <a:stretch>
            <a:fillRect/>
          </a:stretch>
        </p:blipFill>
        <p:spPr bwMode="auto">
          <a:xfrm>
            <a:off x="5651500" y="5445125"/>
            <a:ext cx="1397000" cy="1219200"/>
          </a:xfrm>
          <a:prstGeom prst="rect">
            <a:avLst/>
          </a:prstGeom>
          <a:solidFill>
            <a:schemeClr val="bg1">
              <a:alpha val="50195"/>
            </a:schemeClr>
          </a:solidFill>
          <a:ln w="6350">
            <a:solidFill>
              <a:srgbClr val="CC3300"/>
            </a:solidFill>
            <a:miter lim="800000"/>
            <a:headEnd/>
            <a:tailEnd/>
          </a:ln>
        </p:spPr>
      </p:pic>
      <p:pic>
        <p:nvPicPr>
          <p:cNvPr id="23562" name="Object 69"/>
          <p:cNvPicPr>
            <a:picLocks noChangeAspect="1" noChangeArrowheads="1"/>
          </p:cNvPicPr>
          <p:nvPr/>
        </p:nvPicPr>
        <p:blipFill>
          <a:blip r:embed="rId9" cstate="print"/>
          <a:srcRect/>
          <a:stretch>
            <a:fillRect/>
          </a:stretch>
        </p:blipFill>
        <p:spPr bwMode="auto">
          <a:xfrm>
            <a:off x="7451725" y="5589588"/>
            <a:ext cx="1398588" cy="881062"/>
          </a:xfrm>
          <a:prstGeom prst="rect">
            <a:avLst/>
          </a:prstGeom>
          <a:solidFill>
            <a:schemeClr val="bg1">
              <a:alpha val="50195"/>
            </a:schemeClr>
          </a:solidFill>
          <a:ln w="3175">
            <a:solidFill>
              <a:srgbClr val="990000"/>
            </a:solidFill>
            <a:miter lim="800000"/>
            <a:headEnd/>
            <a:tailEnd/>
          </a:ln>
        </p:spPr>
      </p:pic>
      <p:sp>
        <p:nvSpPr>
          <p:cNvPr id="23563" name="Text Box 70"/>
          <p:cNvSpPr txBox="1">
            <a:spLocks noChangeArrowheads="1"/>
          </p:cNvSpPr>
          <p:nvPr/>
        </p:nvSpPr>
        <p:spPr bwMode="auto">
          <a:xfrm>
            <a:off x="1547813" y="188913"/>
            <a:ext cx="6400800" cy="523220"/>
          </a:xfrm>
          <a:prstGeom prst="rect">
            <a:avLst/>
          </a:prstGeom>
          <a:noFill/>
          <a:ln w="22225">
            <a:noFill/>
            <a:miter lim="800000"/>
            <a:headEnd/>
            <a:tailEnd/>
          </a:ln>
        </p:spPr>
        <p:txBody>
          <a:bodyPr>
            <a:spAutoFit/>
          </a:bodyPr>
          <a:lstStyle/>
          <a:p>
            <a:pPr algn="ctr"/>
            <a:r>
              <a:rPr lang="en-US" sz="2800" b="1" dirty="0" smtClean="0">
                <a:solidFill>
                  <a:srgbClr val="800000"/>
                </a:solidFill>
                <a:latin typeface="Arial" panose="020B0604020202020204" pitchFamily="34" charset="0"/>
                <a:cs typeface="Arial" panose="020B0604020202020204" pitchFamily="34" charset="0"/>
              </a:rPr>
              <a:t>Model </a:t>
            </a:r>
            <a:r>
              <a:rPr lang="pl-PL" sz="2800" b="1" dirty="0" smtClean="0">
                <a:solidFill>
                  <a:srgbClr val="800000"/>
                </a:solidFill>
                <a:latin typeface="Arial" panose="020B0604020202020204" pitchFamily="34" charset="0"/>
                <a:cs typeface="Arial" panose="020B0604020202020204" pitchFamily="34" charset="0"/>
              </a:rPr>
              <a:t>membrany rogówkowej </a:t>
            </a:r>
            <a:endParaRPr lang="en-US" sz="2800" b="1" dirty="0">
              <a:solidFill>
                <a:srgbClr val="800000"/>
              </a:solidFill>
              <a:latin typeface="Arial" panose="020B0604020202020204" pitchFamily="34" charset="0"/>
              <a:cs typeface="Arial" panose="020B0604020202020204" pitchFamily="34" charset="0"/>
            </a:endParaRPr>
          </a:p>
        </p:txBody>
      </p:sp>
      <p:sp>
        <p:nvSpPr>
          <p:cNvPr id="23564" name="Rectangle 71"/>
          <p:cNvSpPr>
            <a:spLocks noChangeArrowheads="1"/>
          </p:cNvSpPr>
          <p:nvPr/>
        </p:nvSpPr>
        <p:spPr bwMode="auto">
          <a:xfrm>
            <a:off x="228600" y="990600"/>
            <a:ext cx="5029200" cy="5638800"/>
          </a:xfrm>
          <a:prstGeom prst="rect">
            <a:avLst/>
          </a:prstGeom>
          <a:solidFill>
            <a:schemeClr val="bg1">
              <a:alpha val="34901"/>
            </a:schemeClr>
          </a:solidFill>
          <a:ln w="25400">
            <a:solidFill>
              <a:srgbClr val="CC3300"/>
            </a:solidFill>
            <a:miter lim="800000"/>
            <a:headEnd/>
            <a:tailEnd/>
          </a:ln>
        </p:spPr>
        <p:txBody>
          <a:bodyPr wrap="none" anchor="ctr"/>
          <a:lstStyle/>
          <a:p>
            <a:endParaRPr lang="pl-PL"/>
          </a:p>
        </p:txBody>
      </p:sp>
    </p:spTree>
    <p:extLst>
      <p:ext uri="{BB962C8B-B14F-4D97-AF65-F5344CB8AC3E}">
        <p14:creationId xmlns:p14="http://schemas.microsoft.com/office/powerpoint/2010/main" val="21594965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 Box 3"/>
          <p:cNvSpPr txBox="1">
            <a:spLocks noChangeArrowheads="1"/>
          </p:cNvSpPr>
          <p:nvPr/>
        </p:nvSpPr>
        <p:spPr bwMode="auto">
          <a:xfrm>
            <a:off x="1880141" y="1208557"/>
            <a:ext cx="5239255" cy="400110"/>
          </a:xfrm>
          <a:prstGeom prst="rect">
            <a:avLst/>
          </a:prstGeom>
          <a:noFill/>
          <a:ln w="9525">
            <a:noFill/>
            <a:miter lim="800000"/>
            <a:headEnd/>
            <a:tailEnd/>
          </a:ln>
        </p:spPr>
        <p:txBody>
          <a:bodyPr wrap="none">
            <a:spAutoFit/>
          </a:bodyPr>
          <a:lstStyle/>
          <a:p>
            <a:pPr algn="ctr"/>
            <a:r>
              <a:rPr lang="pl-PL" sz="2000" dirty="0" smtClean="0"/>
              <a:t>Zakładając stałość naprężeń wewnątrz rogówki </a:t>
            </a:r>
            <a:r>
              <a:rPr lang="en-US" sz="2000" dirty="0" smtClean="0"/>
              <a:t> </a:t>
            </a:r>
            <a:endParaRPr lang="en-US" sz="2000" dirty="0"/>
          </a:p>
        </p:txBody>
      </p:sp>
      <p:graphicFrame>
        <p:nvGraphicFramePr>
          <p:cNvPr id="5122" name="Object 4"/>
          <p:cNvGraphicFramePr>
            <a:graphicFrameLocks noChangeAspect="1"/>
          </p:cNvGraphicFramePr>
          <p:nvPr/>
        </p:nvGraphicFramePr>
        <p:xfrm>
          <a:off x="1187450" y="1844675"/>
          <a:ext cx="1981200" cy="560388"/>
        </p:xfrm>
        <a:graphic>
          <a:graphicData uri="http://schemas.openxmlformats.org/presentationml/2006/ole">
            <mc:AlternateContent xmlns:mc="http://schemas.openxmlformats.org/markup-compatibility/2006">
              <mc:Choice xmlns:v="urn:schemas-microsoft-com:vml" Requires="v">
                <p:oleObj spid="_x0000_s9334" name="Równanie" r:id="rId3" imgW="761669" imgH="215806" progId="Equation.3">
                  <p:embed/>
                </p:oleObj>
              </mc:Choice>
              <mc:Fallback>
                <p:oleObj name="Równanie" r:id="rId3" imgW="761669" imgH="21580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844675"/>
                        <a:ext cx="1981200" cy="560388"/>
                      </a:xfrm>
                      <a:prstGeom prst="rect">
                        <a:avLst/>
                      </a:prstGeom>
                      <a:solidFill>
                        <a:srgbClr val="FFFFFF">
                          <a:alpha val="50195"/>
                        </a:srgbClr>
                      </a:solidFill>
                      <a:ln w="19050">
                        <a:solidFill>
                          <a:srgbClr val="CC3300"/>
                        </a:solidFill>
                        <a:miter lim="800000"/>
                        <a:headEnd/>
                        <a:tailEnd/>
                      </a:ln>
                    </p:spPr>
                  </p:pic>
                </p:oleObj>
              </mc:Fallback>
            </mc:AlternateContent>
          </a:graphicData>
        </a:graphic>
      </p:graphicFrame>
      <p:sp>
        <p:nvSpPr>
          <p:cNvPr id="2" name="Text Box 5"/>
          <p:cNvSpPr txBox="1">
            <a:spLocks noChangeArrowheads="1"/>
          </p:cNvSpPr>
          <p:nvPr/>
        </p:nvSpPr>
        <p:spPr bwMode="auto">
          <a:xfrm>
            <a:off x="177006" y="2641071"/>
            <a:ext cx="8820150" cy="707886"/>
          </a:xfrm>
          <a:prstGeom prst="rect">
            <a:avLst/>
          </a:prstGeom>
          <a:noFill/>
          <a:ln w="9525">
            <a:noFill/>
            <a:miter lim="800000"/>
            <a:headEnd/>
            <a:tailEnd/>
          </a:ln>
        </p:spPr>
        <p:txBody>
          <a:bodyPr wrap="square">
            <a:spAutoFit/>
          </a:bodyPr>
          <a:lstStyle/>
          <a:p>
            <a:pPr algn="ctr">
              <a:defRPr/>
            </a:pPr>
            <a:r>
              <a:rPr lang="pl-PL" sz="2000" dirty="0"/>
              <a:t>k</a:t>
            </a:r>
            <a:r>
              <a:rPr lang="pl-PL" sz="2000" dirty="0" smtClean="0"/>
              <a:t>wadratowy rozkład grubości rogówki </a:t>
            </a:r>
            <a:r>
              <a:rPr lang="pl-PL" i="1" dirty="0" smtClean="0">
                <a:latin typeface="+mn-lt"/>
              </a:rPr>
              <a:t>t</a:t>
            </a:r>
            <a:r>
              <a:rPr lang="pl-PL" dirty="0" smtClean="0">
                <a:latin typeface="+mn-lt"/>
              </a:rPr>
              <a:t>(</a:t>
            </a:r>
            <a:r>
              <a:rPr lang="pl-PL" i="1" dirty="0" smtClean="0">
                <a:latin typeface="+mn-lt"/>
              </a:rPr>
              <a:t>x</a:t>
            </a:r>
            <a:r>
              <a:rPr lang="pl-PL" dirty="0" smtClean="0">
                <a:latin typeface="+mn-lt"/>
              </a:rPr>
              <a:t>)</a:t>
            </a:r>
            <a:r>
              <a:rPr lang="pl-PL" sz="2000" dirty="0" smtClean="0"/>
              <a:t>, oraz ciśnienie wewnątrzgałkowe</a:t>
            </a:r>
            <a:r>
              <a:rPr lang="en-US" sz="2000" dirty="0" smtClean="0"/>
              <a:t> </a:t>
            </a:r>
            <a:r>
              <a:rPr lang="en-US" sz="2000" dirty="0"/>
              <a:t>IOP </a:t>
            </a:r>
            <a:r>
              <a:rPr lang="en-US" sz="2000" i="1" dirty="0" smtClean="0">
                <a:latin typeface="Times New Roman" pitchFamily="18" charset="0"/>
              </a:rPr>
              <a:t>p</a:t>
            </a:r>
            <a:r>
              <a:rPr lang="en-US" sz="2000" baseline="-25000" dirty="0" smtClean="0">
                <a:latin typeface="Times New Roman" pitchFamily="18" charset="0"/>
              </a:rPr>
              <a:t>0</a:t>
            </a:r>
            <a:r>
              <a:rPr lang="en-US" sz="2000" dirty="0">
                <a:latin typeface="Times New Roman" pitchFamily="18" charset="0"/>
              </a:rPr>
              <a:t>,</a:t>
            </a:r>
            <a:r>
              <a:rPr lang="en-US" sz="2000" dirty="0"/>
              <a:t> </a:t>
            </a:r>
            <a:r>
              <a:rPr lang="pl-PL" sz="2000" dirty="0" smtClean="0"/>
              <a:t>prawo Laplace’a można przedstawić w formie równania różniczkowego</a:t>
            </a:r>
            <a:r>
              <a:rPr lang="en-US" sz="2000" dirty="0" smtClean="0"/>
              <a:t> </a:t>
            </a:r>
            <a:endParaRPr lang="en-US" sz="2000" dirty="0"/>
          </a:p>
        </p:txBody>
      </p:sp>
      <p:graphicFrame>
        <p:nvGraphicFramePr>
          <p:cNvPr id="5123" name="Object 6"/>
          <p:cNvGraphicFramePr>
            <a:graphicFrameLocks noChangeAspect="1"/>
          </p:cNvGraphicFramePr>
          <p:nvPr/>
        </p:nvGraphicFramePr>
        <p:xfrm>
          <a:off x="2195513" y="3644900"/>
          <a:ext cx="4783137" cy="901700"/>
        </p:xfrm>
        <a:graphic>
          <a:graphicData uri="http://schemas.openxmlformats.org/presentationml/2006/ole">
            <mc:AlternateContent xmlns:mc="http://schemas.openxmlformats.org/markup-compatibility/2006">
              <mc:Choice xmlns:v="urn:schemas-microsoft-com:vml" Requires="v">
                <p:oleObj spid="_x0000_s9335" name="Równanie" r:id="rId5" imgW="2222500" imgH="419100" progId="Equation.3">
                  <p:embed/>
                </p:oleObj>
              </mc:Choice>
              <mc:Fallback>
                <p:oleObj name="Równanie" r:id="rId5" imgW="2222500" imgH="419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5513" y="3644900"/>
                        <a:ext cx="4783137" cy="901700"/>
                      </a:xfrm>
                      <a:prstGeom prst="rect">
                        <a:avLst/>
                      </a:prstGeom>
                      <a:solidFill>
                        <a:srgbClr val="FFFFFF">
                          <a:alpha val="50195"/>
                        </a:srgbClr>
                      </a:solidFill>
                      <a:ln w="19050">
                        <a:solidFill>
                          <a:srgbClr val="990000"/>
                        </a:solidFill>
                        <a:miter lim="800000"/>
                        <a:headEnd/>
                        <a:tailEnd/>
                      </a:ln>
                    </p:spPr>
                  </p:pic>
                </p:oleObj>
              </mc:Fallback>
            </mc:AlternateContent>
          </a:graphicData>
        </a:graphic>
      </p:graphicFrame>
      <p:sp>
        <p:nvSpPr>
          <p:cNvPr id="5128" name="Text Box 10"/>
          <p:cNvSpPr txBox="1">
            <a:spLocks noChangeArrowheads="1"/>
          </p:cNvSpPr>
          <p:nvPr/>
        </p:nvSpPr>
        <p:spPr bwMode="auto">
          <a:xfrm>
            <a:off x="323851" y="4941888"/>
            <a:ext cx="6000750" cy="400110"/>
          </a:xfrm>
          <a:prstGeom prst="rect">
            <a:avLst/>
          </a:prstGeom>
          <a:noFill/>
          <a:ln w="9525">
            <a:noFill/>
            <a:miter lim="800000"/>
            <a:headEnd/>
            <a:tailEnd/>
          </a:ln>
        </p:spPr>
        <p:txBody>
          <a:bodyPr wrap="square">
            <a:spAutoFit/>
          </a:bodyPr>
          <a:lstStyle/>
          <a:p>
            <a:pPr algn="ctr"/>
            <a:r>
              <a:rPr lang="pl-PL" sz="2000" dirty="0" smtClean="0"/>
              <a:t>Ostatecznie kształt profili rogówki może być dany jako </a:t>
            </a:r>
            <a:endParaRPr lang="en-US" sz="2000" dirty="0"/>
          </a:p>
        </p:txBody>
      </p:sp>
      <p:graphicFrame>
        <p:nvGraphicFramePr>
          <p:cNvPr id="5124" name="Object 12"/>
          <p:cNvGraphicFramePr>
            <a:graphicFrameLocks noChangeAspect="1"/>
          </p:cNvGraphicFramePr>
          <p:nvPr>
            <p:extLst>
              <p:ext uri="{D42A27DB-BD31-4B8C-83A1-F6EECF244321}">
                <p14:modId xmlns:p14="http://schemas.microsoft.com/office/powerpoint/2010/main" val="1931438496"/>
              </p:ext>
            </p:extLst>
          </p:nvPr>
        </p:nvGraphicFramePr>
        <p:xfrm>
          <a:off x="3419474" y="5636154"/>
          <a:ext cx="2160587" cy="884237"/>
        </p:xfrm>
        <a:graphic>
          <a:graphicData uri="http://schemas.openxmlformats.org/presentationml/2006/ole">
            <mc:AlternateContent xmlns:mc="http://schemas.openxmlformats.org/markup-compatibility/2006">
              <mc:Choice xmlns:v="urn:schemas-microsoft-com:vml" Requires="v">
                <p:oleObj spid="_x0000_s9336" name="Równanie" r:id="rId7" imgW="1180588" imgH="482391" progId="Equation.3">
                  <p:embed/>
                </p:oleObj>
              </mc:Choice>
              <mc:Fallback>
                <p:oleObj name="Równanie" r:id="rId7" imgW="1180588" imgH="48239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9474" y="5636154"/>
                        <a:ext cx="2160587" cy="884237"/>
                      </a:xfrm>
                      <a:prstGeom prst="rect">
                        <a:avLst/>
                      </a:prstGeom>
                      <a:solidFill>
                        <a:srgbClr val="FFFFFF">
                          <a:alpha val="50195"/>
                        </a:srgbClr>
                      </a:solidFill>
                      <a:ln w="19050">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9" name="pole tekstowe 7"/>
          <p:cNvSpPr txBox="1">
            <a:spLocks noChangeArrowheads="1"/>
          </p:cNvSpPr>
          <p:nvPr/>
        </p:nvSpPr>
        <p:spPr bwMode="auto">
          <a:xfrm>
            <a:off x="286742" y="251744"/>
            <a:ext cx="8600678" cy="523220"/>
          </a:xfrm>
          <a:prstGeom prst="rect">
            <a:avLst/>
          </a:prstGeom>
          <a:noFill/>
          <a:ln w="9525">
            <a:noFill/>
            <a:miter lim="800000"/>
            <a:headEnd/>
            <a:tailEnd/>
          </a:ln>
        </p:spPr>
        <p:txBody>
          <a:bodyPr wrap="square">
            <a:spAutoFit/>
          </a:bodyPr>
          <a:lstStyle/>
          <a:p>
            <a:pPr algn="ctr"/>
            <a:r>
              <a:rPr lang="pl-PL" sz="2800" b="1" dirty="0" smtClean="0">
                <a:solidFill>
                  <a:srgbClr val="990000"/>
                </a:solidFill>
                <a:latin typeface="Arial" panose="020B0604020202020204" pitchFamily="34" charset="0"/>
                <a:cs typeface="Arial" panose="020B0604020202020204" pitchFamily="34" charset="0"/>
              </a:rPr>
              <a:t>Obliczenie geometrii środkowej warstwy rogówki </a:t>
            </a:r>
            <a:endParaRPr lang="en-US" sz="2800" b="1" dirty="0">
              <a:solidFill>
                <a:srgbClr val="990000"/>
              </a:solidFill>
              <a:latin typeface="Arial" panose="020B0604020202020204" pitchFamily="34" charset="0"/>
              <a:cs typeface="Arial" panose="020B0604020202020204" pitchFamily="34" charset="0"/>
            </a:endParaRPr>
          </a:p>
        </p:txBody>
      </p:sp>
      <p:graphicFrame>
        <p:nvGraphicFramePr>
          <p:cNvPr id="5125" name="Object 36"/>
          <p:cNvGraphicFramePr>
            <a:graphicFrameLocks noChangeAspect="1"/>
          </p:cNvGraphicFramePr>
          <p:nvPr/>
        </p:nvGraphicFramePr>
        <p:xfrm>
          <a:off x="5651500" y="1700213"/>
          <a:ext cx="2233613" cy="808037"/>
        </p:xfrm>
        <a:graphic>
          <a:graphicData uri="http://schemas.openxmlformats.org/presentationml/2006/ole">
            <mc:AlternateContent xmlns:mc="http://schemas.openxmlformats.org/markup-compatibility/2006">
              <mc:Choice xmlns:v="urn:schemas-microsoft-com:vml" Requires="v">
                <p:oleObj spid="_x0000_s9337" name="Enačba" r:id="rId9" imgW="1193800" imgH="431800" progId="Equation.3">
                  <p:embed/>
                </p:oleObj>
              </mc:Choice>
              <mc:Fallback>
                <p:oleObj name="Enačba" r:id="rId9" imgW="1193800" imgH="431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1500" y="1700213"/>
                        <a:ext cx="2233613" cy="808037"/>
                      </a:xfrm>
                      <a:prstGeom prst="rect">
                        <a:avLst/>
                      </a:prstGeom>
                      <a:solidFill>
                        <a:srgbClr val="FFFFFF">
                          <a:alpha val="50195"/>
                        </a:srgbClr>
                      </a:solidFill>
                      <a:ln w="635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Strzałka w prawo 9"/>
          <p:cNvSpPr/>
          <p:nvPr/>
        </p:nvSpPr>
        <p:spPr>
          <a:xfrm>
            <a:off x="4067175" y="1989138"/>
            <a:ext cx="865188" cy="287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Tree>
    <p:extLst>
      <p:ext uri="{BB962C8B-B14F-4D97-AF65-F5344CB8AC3E}">
        <p14:creationId xmlns:p14="http://schemas.microsoft.com/office/powerpoint/2010/main" val="29164808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501431" y="115834"/>
            <a:ext cx="7949612" cy="954107"/>
          </a:xfrm>
          <a:prstGeom prst="rect">
            <a:avLst/>
          </a:prstGeom>
          <a:noFill/>
        </p:spPr>
        <p:txBody>
          <a:bodyPr wrap="none" rtlCol="0">
            <a:spAutoFit/>
          </a:bodyPr>
          <a:lstStyle/>
          <a:p>
            <a:pPr algn="ctr"/>
            <a:r>
              <a:rPr lang="pl-PL" sz="2800" b="1" dirty="0" smtClean="0">
                <a:solidFill>
                  <a:srgbClr val="990000"/>
                </a:solidFill>
                <a:latin typeface="Arial" panose="020B0604020202020204" pitchFamily="34" charset="0"/>
                <a:cs typeface="Arial" panose="020B0604020202020204" pitchFamily="34" charset="0"/>
              </a:rPr>
              <a:t>Pomiar ciśnienie śródgałkowego (IOP) w oku </a:t>
            </a:r>
            <a:br>
              <a:rPr lang="pl-PL" sz="2800" b="1" dirty="0" smtClean="0">
                <a:solidFill>
                  <a:srgbClr val="990000"/>
                </a:solidFill>
                <a:latin typeface="Arial" panose="020B0604020202020204" pitchFamily="34" charset="0"/>
                <a:cs typeface="Arial" panose="020B0604020202020204" pitchFamily="34" charset="0"/>
              </a:rPr>
            </a:br>
            <a:r>
              <a:rPr lang="pl-PL" sz="2800" b="1" dirty="0" smtClean="0">
                <a:solidFill>
                  <a:srgbClr val="990000"/>
                </a:solidFill>
                <a:latin typeface="Arial" panose="020B0604020202020204" pitchFamily="34" charset="0"/>
                <a:cs typeface="Arial" panose="020B0604020202020204" pitchFamily="34" charset="0"/>
              </a:rPr>
              <a:t>za pomocą tonometru powietrznego</a:t>
            </a:r>
            <a:endParaRPr lang="pl-PL" sz="2800" b="1" dirty="0">
              <a:solidFill>
                <a:srgbClr val="990000"/>
              </a:solidFill>
              <a:latin typeface="Arial" panose="020B0604020202020204" pitchFamily="34" charset="0"/>
              <a:cs typeface="Arial" panose="020B0604020202020204" pitchFamily="34" charset="0"/>
            </a:endParaRPr>
          </a:p>
        </p:txBody>
      </p:sp>
      <p:pic>
        <p:nvPicPr>
          <p:cNvPr id="2" name="Marta_Sz_avi 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2045" y="3910912"/>
            <a:ext cx="7741031" cy="2687664"/>
          </a:xfrm>
          <a:prstGeom prst="rect">
            <a:avLst/>
          </a:prstGeom>
        </p:spPr>
      </p:pic>
      <p:pic>
        <p:nvPicPr>
          <p:cNvPr id="5" name="Obraz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3616" y="1267294"/>
            <a:ext cx="4227479" cy="2446264"/>
          </a:xfrm>
          <a:prstGeom prst="rect">
            <a:avLst/>
          </a:prstGeom>
          <a:ln>
            <a:solidFill>
              <a:srgbClr val="990000"/>
            </a:solidFill>
          </a:ln>
        </p:spPr>
      </p:pic>
    </p:spTree>
    <p:extLst>
      <p:ext uri="{BB962C8B-B14F-4D97-AF65-F5344CB8AC3E}">
        <p14:creationId xmlns:p14="http://schemas.microsoft.com/office/powerpoint/2010/main" val="6201287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yly-Gorczynska.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4961467" y="2279932"/>
            <a:ext cx="3762375" cy="35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8"/>
          <p:cNvSpPr txBox="1">
            <a:spLocks noChangeArrowheads="1"/>
          </p:cNvSpPr>
          <p:nvPr/>
        </p:nvSpPr>
        <p:spPr bwMode="auto">
          <a:xfrm>
            <a:off x="5352785" y="1615136"/>
            <a:ext cx="29797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pl-PL" altLang="pl-PL" sz="1800" dirty="0">
                <a:latin typeface="+mn-lt"/>
              </a:rPr>
              <a:t>Pulsowanie krwi w tętnicy </a:t>
            </a:r>
            <a:br>
              <a:rPr lang="pl-PL" altLang="pl-PL" sz="1800" dirty="0">
                <a:latin typeface="+mn-lt"/>
              </a:rPr>
            </a:br>
            <a:r>
              <a:rPr lang="pl-PL" altLang="pl-PL" sz="1800" dirty="0">
                <a:latin typeface="+mn-lt"/>
              </a:rPr>
              <a:t>na siatkówce</a:t>
            </a:r>
          </a:p>
        </p:txBody>
      </p:sp>
      <p:sp>
        <p:nvSpPr>
          <p:cNvPr id="56325" name="Prostokąt 5"/>
          <p:cNvSpPr>
            <a:spLocks noChangeArrowheads="1"/>
          </p:cNvSpPr>
          <p:nvPr/>
        </p:nvSpPr>
        <p:spPr bwMode="auto">
          <a:xfrm>
            <a:off x="4764088" y="5894388"/>
            <a:ext cx="43799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l-PL" altLang="pl-PL" sz="1600" i="1" dirty="0"/>
              <a:t>Dzięki uprzejmości </a:t>
            </a:r>
            <a:r>
              <a:rPr lang="en-US" altLang="pl-PL" sz="1600" i="1" dirty="0"/>
              <a:t>Prof. A</a:t>
            </a:r>
            <a:r>
              <a:rPr lang="pl-PL" altLang="pl-PL" sz="1600" i="1" dirty="0" err="1"/>
              <a:t>ndrzeja</a:t>
            </a:r>
            <a:r>
              <a:rPr lang="en-US" altLang="pl-PL" sz="1600" i="1" dirty="0"/>
              <a:t> Kowalczyk</a:t>
            </a:r>
            <a:r>
              <a:rPr lang="pl-PL" altLang="pl-PL" sz="1600" i="1" dirty="0"/>
              <a:t>a</a:t>
            </a:r>
            <a:endParaRPr lang="en-US" altLang="pl-PL" sz="1600" i="1" dirty="0"/>
          </a:p>
        </p:txBody>
      </p:sp>
      <p:sp>
        <p:nvSpPr>
          <p:cNvPr id="56326" name="pole tekstowe 6"/>
          <p:cNvSpPr txBox="1">
            <a:spLocks noChangeArrowheads="1"/>
          </p:cNvSpPr>
          <p:nvPr/>
        </p:nvSpPr>
        <p:spPr bwMode="auto">
          <a:xfrm>
            <a:off x="511175" y="298980"/>
            <a:ext cx="82862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l-PL" altLang="pl-PL" sz="2400" b="1" dirty="0">
                <a:solidFill>
                  <a:srgbClr val="A50021"/>
                </a:solidFill>
                <a:cs typeface="Arial" panose="020B0604020202020204" pitchFamily="34" charset="0"/>
              </a:rPr>
              <a:t>Efekty dynamiczne w oku związane </a:t>
            </a:r>
            <a:r>
              <a:rPr lang="pl-PL" altLang="pl-PL" sz="2400" b="1" dirty="0" smtClean="0">
                <a:solidFill>
                  <a:srgbClr val="A50021"/>
                </a:solidFill>
                <a:cs typeface="Arial" panose="020B0604020202020204" pitchFamily="34" charset="0"/>
              </a:rPr>
              <a:t>ze zmiennością IOP</a:t>
            </a:r>
            <a:endParaRPr lang="pl-PL" altLang="pl-PL" sz="2400" b="1" dirty="0">
              <a:solidFill>
                <a:srgbClr val="A50021"/>
              </a:solidFill>
              <a:cs typeface="Arial" panose="020B0604020202020204" pitchFamily="34" charset="0"/>
            </a:endParaRPr>
          </a:p>
        </p:txBody>
      </p:sp>
      <p:pic>
        <p:nvPicPr>
          <p:cNvPr id="8" name="Vi_47727.avi">
            <a:hlinkClick r:id="" action="ppaction://media"/>
          </p:cNvPr>
          <p:cNvPicPr>
            <a:picLocks noChangeAspect="1" noChangeArrowheads="1"/>
          </p:cNvPicPr>
          <p:nvPr>
            <a:videoFile r:link="rId4"/>
            <p:extLst>
              <p:ext uri="{DAA4B4D4-6D71-4841-9C94-3DE7FCFB9230}">
                <p14:media xmlns:p14="http://schemas.microsoft.com/office/powerpoint/2010/main" r:link="rId3"/>
              </p:ext>
            </p:extLst>
          </p:nvPr>
        </p:nvPicPr>
        <p:blipFill>
          <a:blip r:embed="rId7">
            <a:extLst>
              <a:ext uri="{28A0092B-C50C-407E-A947-70E740481C1C}">
                <a14:useLocalDpi xmlns:a14="http://schemas.microsoft.com/office/drawing/2010/main" val="0"/>
              </a:ext>
            </a:extLst>
          </a:blip>
          <a:srcRect/>
          <a:stretch>
            <a:fillRect/>
          </a:stretch>
        </p:blipFill>
        <p:spPr bwMode="auto">
          <a:xfrm>
            <a:off x="414951" y="2453625"/>
            <a:ext cx="3515502" cy="314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ole tekstowe 8"/>
          <p:cNvSpPr txBox="1">
            <a:spLocks noChangeArrowheads="1"/>
          </p:cNvSpPr>
          <p:nvPr/>
        </p:nvSpPr>
        <p:spPr bwMode="auto">
          <a:xfrm>
            <a:off x="414951" y="1766905"/>
            <a:ext cx="34517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l-PL" altLang="pl-PL" sz="1600" dirty="0">
                <a:latin typeface="+mn-lt"/>
              </a:rPr>
              <a:t>Przemieszczenia wierzchołka rogówki wywołane pulsacyjnymi zmianami  IOP</a:t>
            </a:r>
          </a:p>
        </p:txBody>
      </p:sp>
    </p:spTree>
    <p:extLst>
      <p:ext uri="{BB962C8B-B14F-4D97-AF65-F5344CB8AC3E}">
        <p14:creationId xmlns:p14="http://schemas.microsoft.com/office/powerpoint/2010/main" val="529837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5"/>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video>
              <p:cMediaNode>
                <p:cTn id="18"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557338"/>
            <a:ext cx="7950200" cy="4824412"/>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59395" name="pole tekstowe 4"/>
          <p:cNvSpPr txBox="1">
            <a:spLocks noChangeArrowheads="1"/>
          </p:cNvSpPr>
          <p:nvPr/>
        </p:nvSpPr>
        <p:spPr bwMode="auto">
          <a:xfrm>
            <a:off x="179388" y="115888"/>
            <a:ext cx="871378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l-PL" altLang="pl-PL" sz="2200" dirty="0">
                <a:solidFill>
                  <a:srgbClr val="A50021"/>
                </a:solidFill>
              </a:rPr>
              <a:t>Synchronicznie zarejestrowane przebiegi przemieszczeń wierzchołka rogówki, części peryferyjnej twardówki, utlenowania krwi </a:t>
            </a:r>
            <a:br>
              <a:rPr lang="pl-PL" altLang="pl-PL" sz="2200" dirty="0">
                <a:solidFill>
                  <a:srgbClr val="A50021"/>
                </a:solidFill>
              </a:rPr>
            </a:br>
            <a:r>
              <a:rPr lang="pl-PL" altLang="pl-PL" sz="2200" dirty="0">
                <a:solidFill>
                  <a:srgbClr val="A50021"/>
                </a:solidFill>
              </a:rPr>
              <a:t>w płatku ucha i sygnału EKG</a:t>
            </a:r>
          </a:p>
        </p:txBody>
      </p:sp>
    </p:spTree>
    <p:extLst>
      <p:ext uri="{BB962C8B-B14F-4D97-AF65-F5344CB8AC3E}">
        <p14:creationId xmlns:p14="http://schemas.microsoft.com/office/powerpoint/2010/main" val="16930248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pole tekstowe 4"/>
          <p:cNvSpPr txBox="1">
            <a:spLocks noChangeArrowheads="1"/>
          </p:cNvSpPr>
          <p:nvPr/>
        </p:nvSpPr>
        <p:spPr bwMode="auto">
          <a:xfrm>
            <a:off x="468313" y="27517"/>
            <a:ext cx="828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l-PL" altLang="pl-PL" sz="2400" dirty="0">
                <a:solidFill>
                  <a:srgbClr val="800000"/>
                </a:solidFill>
                <a:latin typeface="+mn-lt"/>
              </a:rPr>
              <a:t>Ekran roboczy oprogramowania tonometru konturowego PASCAL z zarejestrowanym „regularnym” przebiegiem ciśnienia</a:t>
            </a:r>
          </a:p>
        </p:txBody>
      </p:sp>
      <p:grpSp>
        <p:nvGrpSpPr>
          <p:cNvPr id="60419" name="Grupa 6"/>
          <p:cNvGrpSpPr>
            <a:grpSpLocks/>
          </p:cNvGrpSpPr>
          <p:nvPr/>
        </p:nvGrpSpPr>
        <p:grpSpPr bwMode="auto">
          <a:xfrm>
            <a:off x="684213" y="1085850"/>
            <a:ext cx="7632700" cy="5511800"/>
            <a:chOff x="683568" y="1086223"/>
            <a:chExt cx="7632848" cy="5511129"/>
          </a:xfrm>
        </p:grpSpPr>
        <p:pic>
          <p:nvPicPr>
            <p:cNvPr id="604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86223"/>
              <a:ext cx="7632848" cy="551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rostokąt 5"/>
            <p:cNvSpPr/>
            <p:nvPr/>
          </p:nvSpPr>
          <p:spPr>
            <a:xfrm>
              <a:off x="7020991" y="1989401"/>
              <a:ext cx="719151" cy="714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l-PL"/>
            </a:p>
          </p:txBody>
        </p:sp>
      </p:grpSp>
    </p:spTree>
    <p:extLst>
      <p:ext uri="{BB962C8B-B14F-4D97-AF65-F5344CB8AC3E}">
        <p14:creationId xmlns:p14="http://schemas.microsoft.com/office/powerpoint/2010/main" val="20916874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281518" y="702427"/>
            <a:ext cx="4725911" cy="823005"/>
          </a:xfrm>
        </p:spPr>
        <p:txBody>
          <a:bodyPr>
            <a:noAutofit/>
          </a:bodyPr>
          <a:lstStyle/>
          <a:p>
            <a:pPr algn="ctr" eaLnBrk="1" hangingPunct="1"/>
            <a:r>
              <a:rPr lang="pl-PL" altLang="pl-PL" sz="2400" b="1" dirty="0" smtClean="0">
                <a:solidFill>
                  <a:srgbClr val="990000"/>
                </a:solidFill>
                <a:latin typeface="Arial" panose="020B0604020202020204" pitchFamily="34" charset="0"/>
                <a:cs typeface="Arial" panose="020B0604020202020204" pitchFamily="34" charset="0"/>
              </a:rPr>
              <a:t>Rozkład czopków i pręcików </a:t>
            </a:r>
            <a:br>
              <a:rPr lang="pl-PL" altLang="pl-PL" sz="2400" b="1" dirty="0" smtClean="0">
                <a:solidFill>
                  <a:srgbClr val="990000"/>
                </a:solidFill>
                <a:latin typeface="Arial" panose="020B0604020202020204" pitchFamily="34" charset="0"/>
                <a:cs typeface="Arial" panose="020B0604020202020204" pitchFamily="34" charset="0"/>
              </a:rPr>
            </a:br>
            <a:r>
              <a:rPr lang="pl-PL" altLang="pl-PL" sz="2400" b="1" dirty="0" smtClean="0">
                <a:solidFill>
                  <a:srgbClr val="990000"/>
                </a:solidFill>
                <a:latin typeface="Arial" panose="020B0604020202020204" pitchFamily="34" charset="0"/>
                <a:cs typeface="Arial" panose="020B0604020202020204" pitchFamily="34" charset="0"/>
              </a:rPr>
              <a:t>na siatkówce oka</a:t>
            </a:r>
            <a:endParaRPr lang="en-US" altLang="pl-PL" sz="2400" b="1" dirty="0" smtClean="0">
              <a:solidFill>
                <a:srgbClr val="990000"/>
              </a:solidFill>
              <a:latin typeface="Arial" panose="020B0604020202020204" pitchFamily="34" charset="0"/>
              <a:cs typeface="Arial" panose="020B0604020202020204" pitchFamily="34" charset="0"/>
            </a:endParaRPr>
          </a:p>
        </p:txBody>
      </p:sp>
      <p:pic>
        <p:nvPicPr>
          <p:cNvPr id="91139" name="Obraz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021" y="3024026"/>
            <a:ext cx="4890408" cy="3708787"/>
          </a:xfrm>
          <a:prstGeom prst="rect">
            <a:avLst/>
          </a:prstGeom>
          <a:noFill/>
          <a:ln w="12700">
            <a:solidFill>
              <a:srgbClr val="800000"/>
            </a:solidFill>
            <a:miter lim="800000"/>
            <a:headEnd/>
            <a:tailEnd/>
          </a:ln>
          <a:extLst>
            <a:ext uri="{909E8E84-426E-40DD-AFC4-6F175D3DCCD1}">
              <a14:hiddenFill xmlns:a14="http://schemas.microsoft.com/office/drawing/2010/main">
                <a:solidFill>
                  <a:srgbClr val="FFFFFF"/>
                </a:solidFill>
              </a14:hiddenFill>
            </a:ext>
          </a:extLst>
        </p:spPr>
      </p:pic>
      <p:grpSp>
        <p:nvGrpSpPr>
          <p:cNvPr id="4" name="Grupa 6"/>
          <p:cNvGrpSpPr>
            <a:grpSpLocks/>
          </p:cNvGrpSpPr>
          <p:nvPr/>
        </p:nvGrpSpPr>
        <p:grpSpPr bwMode="auto">
          <a:xfrm>
            <a:off x="5116286" y="171449"/>
            <a:ext cx="3872593" cy="3442608"/>
            <a:chOff x="1475656" y="819150"/>
            <a:chExt cx="6657975" cy="5429250"/>
          </a:xfrm>
        </p:grpSpPr>
        <p:pic>
          <p:nvPicPr>
            <p:cNvPr id="5" name="Obraz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819150"/>
              <a:ext cx="6657975" cy="5429250"/>
            </a:xfrm>
            <a:prstGeom prst="rect">
              <a:avLst/>
            </a:prstGeom>
            <a:noFill/>
            <a:ln w="12700">
              <a:solidFill>
                <a:srgbClr val="990000"/>
              </a:solidFill>
              <a:miter lim="800000"/>
              <a:headEnd/>
              <a:tailEnd/>
            </a:ln>
            <a:extLst>
              <a:ext uri="{909E8E84-426E-40DD-AFC4-6F175D3DCCD1}">
                <a14:hiddenFill xmlns:a14="http://schemas.microsoft.com/office/drawing/2010/main">
                  <a:solidFill>
                    <a:srgbClr val="FFFFFF"/>
                  </a:solidFill>
                </a14:hiddenFill>
              </a:ext>
            </a:extLst>
          </p:spPr>
        </p:pic>
        <p:cxnSp>
          <p:nvCxnSpPr>
            <p:cNvPr id="6" name="Łącznik prosty 5"/>
            <p:cNvCxnSpPr/>
            <p:nvPr/>
          </p:nvCxnSpPr>
          <p:spPr>
            <a:xfrm flipV="1">
              <a:off x="2051919" y="3213100"/>
              <a:ext cx="5761037" cy="320675"/>
            </a:xfrm>
            <a:prstGeom prst="line">
              <a:avLst/>
            </a:prstGeom>
            <a:ln w="12700">
              <a:solidFill>
                <a:srgbClr val="990000"/>
              </a:solidFill>
              <a:prstDash val="dashDot"/>
            </a:ln>
          </p:spPr>
          <p:style>
            <a:lnRef idx="1">
              <a:schemeClr val="dk1"/>
            </a:lnRef>
            <a:fillRef idx="0">
              <a:schemeClr val="dk1"/>
            </a:fillRef>
            <a:effectRef idx="0">
              <a:schemeClr val="dk1"/>
            </a:effectRef>
            <a:fontRef idx="minor">
              <a:schemeClr val="tx1"/>
            </a:fontRef>
          </p:style>
        </p:cxnSp>
        <p:cxnSp>
          <p:nvCxnSpPr>
            <p:cNvPr id="7" name="Łącznik prosty 6"/>
            <p:cNvCxnSpPr/>
            <p:nvPr/>
          </p:nvCxnSpPr>
          <p:spPr>
            <a:xfrm flipV="1">
              <a:off x="1836019" y="3429000"/>
              <a:ext cx="5976937" cy="104775"/>
            </a:xfrm>
            <a:prstGeom prst="line">
              <a:avLst/>
            </a:prstGeom>
            <a:ln w="12700">
              <a:solidFill>
                <a:srgbClr val="990000"/>
              </a:solidFill>
              <a:prstDash val="lgDashDot"/>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958944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pole tekstowe 1"/>
          <p:cNvSpPr txBox="1">
            <a:spLocks noChangeArrowheads="1"/>
          </p:cNvSpPr>
          <p:nvPr/>
        </p:nvSpPr>
        <p:spPr bwMode="auto">
          <a:xfrm>
            <a:off x="3006224" y="0"/>
            <a:ext cx="33955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pl-PL" altLang="pl-PL" sz="2800" b="1" dirty="0" smtClean="0">
                <a:solidFill>
                  <a:srgbClr val="800000"/>
                </a:solidFill>
                <a:cs typeface="Arial" panose="020B0604020202020204" pitchFamily="34" charset="0"/>
              </a:rPr>
              <a:t>Widzieć a wiedzieć</a:t>
            </a:r>
            <a:endParaRPr lang="en-US" altLang="pl-PL" sz="2800" b="1" dirty="0" smtClean="0">
              <a:solidFill>
                <a:srgbClr val="800000"/>
              </a:solidFill>
              <a:cs typeface="Arial" panose="020B0604020202020204" pitchFamily="34" charset="0"/>
            </a:endParaRPr>
          </a:p>
        </p:txBody>
      </p:sp>
      <p:sp>
        <p:nvSpPr>
          <p:cNvPr id="4099" name="pole tekstowe 2"/>
          <p:cNvSpPr txBox="1">
            <a:spLocks noChangeArrowheads="1"/>
          </p:cNvSpPr>
          <p:nvPr/>
        </p:nvSpPr>
        <p:spPr bwMode="auto">
          <a:xfrm>
            <a:off x="1318203" y="3894697"/>
            <a:ext cx="2246312" cy="2676525"/>
          </a:xfrm>
          <a:prstGeom prst="rect">
            <a:avLst/>
          </a:prstGeom>
          <a:solidFill>
            <a:srgbClr val="FFCCFF">
              <a:alpha val="61176"/>
            </a:srgbClr>
          </a:solidFill>
          <a:ln w="9525">
            <a:solidFill>
              <a:srgbClr val="D60093"/>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l-PL" altLang="pl-PL" sz="2800" i="1" dirty="0">
                <a:latin typeface="Times New Roman" panose="02020603050405020304" pitchFamily="18" charset="0"/>
                <a:cs typeface="Times New Roman" panose="02020603050405020304" pitchFamily="18" charset="0"/>
              </a:rPr>
              <a:t>Wiedza,</a:t>
            </a:r>
          </a:p>
          <a:p>
            <a:pPr eaLnBrk="1" hangingPunct="1">
              <a:spcBef>
                <a:spcPct val="0"/>
              </a:spcBef>
              <a:buFontTx/>
              <a:buNone/>
            </a:pPr>
            <a:r>
              <a:rPr lang="pl-PL" altLang="pl-PL" sz="2800" i="1" dirty="0">
                <a:latin typeface="Times New Roman" panose="02020603050405020304" pitchFamily="18" charset="0"/>
                <a:cs typeface="Times New Roman" panose="02020603050405020304" pitchFamily="18" charset="0"/>
              </a:rPr>
              <a:t>Powiedzieć,</a:t>
            </a:r>
          </a:p>
          <a:p>
            <a:pPr eaLnBrk="1" hangingPunct="1">
              <a:spcBef>
                <a:spcPct val="0"/>
              </a:spcBef>
              <a:buFontTx/>
              <a:buNone/>
            </a:pPr>
            <a:r>
              <a:rPr lang="pl-PL" altLang="pl-PL" sz="2800" i="1" dirty="0">
                <a:latin typeface="Times New Roman" panose="02020603050405020304" pitchFamily="18" charset="0"/>
                <a:cs typeface="Times New Roman" panose="02020603050405020304" pitchFamily="18" charset="0"/>
              </a:rPr>
              <a:t>Dowiedzieć,</a:t>
            </a:r>
          </a:p>
          <a:p>
            <a:pPr eaLnBrk="1" hangingPunct="1">
              <a:spcBef>
                <a:spcPct val="0"/>
              </a:spcBef>
              <a:buFontTx/>
              <a:buNone/>
            </a:pPr>
            <a:r>
              <a:rPr lang="pl-PL" altLang="pl-PL" sz="2800" i="1" dirty="0">
                <a:latin typeface="Times New Roman" panose="02020603050405020304" pitchFamily="18" charset="0"/>
                <a:cs typeface="Times New Roman" panose="02020603050405020304" pitchFamily="18" charset="0"/>
              </a:rPr>
              <a:t>Opowiedzieć,</a:t>
            </a:r>
          </a:p>
          <a:p>
            <a:pPr eaLnBrk="1" hangingPunct="1">
              <a:spcBef>
                <a:spcPct val="0"/>
              </a:spcBef>
              <a:buFontTx/>
              <a:buNone/>
            </a:pPr>
            <a:r>
              <a:rPr lang="pl-PL" altLang="pl-PL" sz="2800" i="1" dirty="0">
                <a:latin typeface="Times New Roman" panose="02020603050405020304" pitchFamily="18" charset="0"/>
                <a:cs typeface="Times New Roman" panose="02020603050405020304" pitchFamily="18" charset="0"/>
              </a:rPr>
              <a:t>Zapowiedzieć,</a:t>
            </a:r>
          </a:p>
          <a:p>
            <a:pPr eaLnBrk="1" hangingPunct="1">
              <a:spcBef>
                <a:spcPct val="0"/>
              </a:spcBef>
              <a:buFontTx/>
              <a:buNone/>
            </a:pPr>
            <a:r>
              <a:rPr lang="pl-PL" altLang="pl-PL" sz="2800" i="1" dirty="0">
                <a:latin typeface="Times New Roman" panose="02020603050405020304" pitchFamily="18" charset="0"/>
                <a:cs typeface="Times New Roman" panose="02020603050405020304" pitchFamily="18" charset="0"/>
              </a:rPr>
              <a:t>………….</a:t>
            </a:r>
            <a:endParaRPr lang="en-US" altLang="pl-PL" sz="2800" i="1" dirty="0">
              <a:latin typeface="Times New Roman" panose="02020603050405020304" pitchFamily="18" charset="0"/>
              <a:cs typeface="Times New Roman" panose="02020603050405020304" pitchFamily="18" charset="0"/>
            </a:endParaRPr>
          </a:p>
        </p:txBody>
      </p:sp>
      <p:sp>
        <p:nvSpPr>
          <p:cNvPr id="4101" name="pole tekstowe 6"/>
          <p:cNvSpPr txBox="1">
            <a:spLocks noChangeArrowheads="1"/>
          </p:cNvSpPr>
          <p:nvPr/>
        </p:nvSpPr>
        <p:spPr bwMode="auto">
          <a:xfrm>
            <a:off x="1423712" y="1487561"/>
            <a:ext cx="6059169" cy="2246769"/>
          </a:xfrm>
          <a:prstGeom prst="rect">
            <a:avLst/>
          </a:prstGeom>
          <a:solidFill>
            <a:srgbClr val="92D050">
              <a:alpha val="30196"/>
            </a:srgbClr>
          </a:solidFill>
          <a:ln w="9525">
            <a:solidFill>
              <a:srgbClr val="008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1200"/>
              </a:spcAft>
              <a:buNone/>
            </a:pPr>
            <a:r>
              <a:rPr lang="pl-PL" altLang="pl-PL" sz="2400" i="1" dirty="0">
                <a:solidFill>
                  <a:srgbClr val="C00000"/>
                </a:solidFill>
                <a:latin typeface="Times New Roman" panose="02020603050405020304" pitchFamily="18" charset="0"/>
                <a:cs typeface="Times New Roman" panose="02020603050405020304" pitchFamily="18" charset="0"/>
              </a:rPr>
              <a:t>Widzieć</a:t>
            </a:r>
            <a:r>
              <a:rPr lang="pl-PL" altLang="pl-PL" sz="2400" i="1" dirty="0">
                <a:latin typeface="Times New Roman" panose="02020603050405020304" pitchFamily="18" charset="0"/>
                <a:cs typeface="Times New Roman" panose="02020603050405020304" pitchFamily="18" charset="0"/>
              </a:rPr>
              <a:t> </a:t>
            </a:r>
            <a:r>
              <a:rPr lang="pl-PL" altLang="pl-PL" sz="2400" i="1" dirty="0" smtClean="0">
                <a:latin typeface="Times New Roman" panose="02020603050405020304" pitchFamily="18" charset="0"/>
                <a:cs typeface="Times New Roman" panose="02020603050405020304" pitchFamily="18" charset="0"/>
              </a:rPr>
              <a:t>     – 	łac</a:t>
            </a:r>
            <a:r>
              <a:rPr lang="pl-PL" altLang="pl-PL" sz="2400" i="1" dirty="0">
                <a:latin typeface="Times New Roman" panose="02020603050405020304" pitchFamily="18" charset="0"/>
                <a:cs typeface="Times New Roman" panose="02020603050405020304" pitchFamily="18" charset="0"/>
              </a:rPr>
              <a:t>. </a:t>
            </a:r>
            <a:r>
              <a:rPr lang="pl-PL" altLang="pl-PL" sz="2400" i="1" dirty="0" err="1">
                <a:latin typeface="Times New Roman" panose="02020603050405020304" pitchFamily="18" charset="0"/>
                <a:cs typeface="Times New Roman" panose="02020603050405020304" pitchFamily="18" charset="0"/>
              </a:rPr>
              <a:t>Videre</a:t>
            </a:r>
            <a:r>
              <a:rPr lang="pl-PL" altLang="pl-PL" sz="2400" i="1" dirty="0">
                <a:latin typeface="Times New Roman" panose="02020603050405020304" pitchFamily="18" charset="0"/>
                <a:cs typeface="Times New Roman" panose="02020603050405020304" pitchFamily="18" charset="0"/>
              </a:rPr>
              <a:t>, video, </a:t>
            </a:r>
            <a:r>
              <a:rPr lang="pl-PL" altLang="pl-PL" sz="2400" i="1" dirty="0" err="1">
                <a:latin typeface="Times New Roman" panose="02020603050405020304" pitchFamily="18" charset="0"/>
                <a:cs typeface="Times New Roman" panose="02020603050405020304" pitchFamily="18" charset="0"/>
              </a:rPr>
              <a:t>vidi</a:t>
            </a:r>
            <a:r>
              <a:rPr lang="pl-PL" altLang="pl-PL" sz="2400" i="1" dirty="0">
                <a:latin typeface="Times New Roman" panose="02020603050405020304" pitchFamily="18" charset="0"/>
                <a:cs typeface="Times New Roman" panose="02020603050405020304" pitchFamily="18" charset="0"/>
              </a:rPr>
              <a:t>  </a:t>
            </a:r>
            <a:br>
              <a:rPr lang="pl-PL" altLang="pl-PL" sz="2400" i="1" dirty="0">
                <a:latin typeface="Times New Roman" panose="02020603050405020304" pitchFamily="18" charset="0"/>
                <a:cs typeface="Times New Roman" panose="02020603050405020304" pitchFamily="18" charset="0"/>
              </a:rPr>
            </a:br>
            <a:r>
              <a:rPr lang="pl-PL" altLang="pl-PL" sz="2400" i="1" dirty="0">
                <a:latin typeface="Times New Roman" panose="02020603050405020304" pitchFamily="18" charset="0"/>
                <a:cs typeface="Times New Roman" panose="02020603050405020304" pitchFamily="18" charset="0"/>
              </a:rPr>
              <a:t>	    </a:t>
            </a:r>
            <a:r>
              <a:rPr lang="pl-PL" altLang="pl-PL" sz="2400" i="1" dirty="0" smtClean="0">
                <a:latin typeface="Times New Roman" panose="02020603050405020304" pitchFamily="18" charset="0"/>
                <a:cs typeface="Times New Roman" panose="02020603050405020304" pitchFamily="18" charset="0"/>
              </a:rPr>
              <a:t>	ros</a:t>
            </a:r>
            <a:r>
              <a:rPr lang="pl-PL" altLang="pl-PL" sz="2400" i="1" dirty="0">
                <a:latin typeface="Times New Roman" panose="02020603050405020304" pitchFamily="18" charset="0"/>
                <a:cs typeface="Times New Roman" panose="02020603050405020304" pitchFamily="18" charset="0"/>
              </a:rPr>
              <a:t>. </a:t>
            </a:r>
            <a:r>
              <a:rPr lang="ru-RU" altLang="pl-PL" sz="2400" i="1" dirty="0">
                <a:latin typeface="Times New Roman" panose="02020603050405020304" pitchFamily="18" charset="0"/>
                <a:cs typeface="Times New Roman" panose="02020603050405020304" pitchFamily="18" charset="0"/>
              </a:rPr>
              <a:t>Видеть </a:t>
            </a:r>
            <a:r>
              <a:rPr lang="vi-VN" altLang="pl-PL" sz="2400" dirty="0"/>
              <a:t> </a:t>
            </a:r>
            <a:endParaRPr lang="pl-PL" altLang="pl-PL" sz="2400" dirty="0" smtClean="0"/>
          </a:p>
          <a:p>
            <a:pPr>
              <a:spcBef>
                <a:spcPct val="0"/>
              </a:spcBef>
              <a:spcAft>
                <a:spcPts val="1200"/>
              </a:spcAft>
              <a:buNone/>
            </a:pPr>
            <a:r>
              <a:rPr lang="pl-PL" altLang="pl-PL" sz="2400" i="1" dirty="0">
                <a:solidFill>
                  <a:srgbClr val="C00000"/>
                </a:solidFill>
                <a:latin typeface="Times New Roman" panose="02020603050405020304" pitchFamily="18" charset="0"/>
                <a:cs typeface="Times New Roman" panose="02020603050405020304" pitchFamily="18" charset="0"/>
              </a:rPr>
              <a:t>Wiedzieć</a:t>
            </a:r>
            <a:r>
              <a:rPr lang="pl-PL" altLang="pl-PL" sz="2400" i="1" dirty="0">
                <a:latin typeface="Times New Roman" panose="02020603050405020304" pitchFamily="18" charset="0"/>
                <a:cs typeface="Times New Roman" panose="02020603050405020304" pitchFamily="18" charset="0"/>
              </a:rPr>
              <a:t>  </a:t>
            </a:r>
            <a:r>
              <a:rPr lang="pl-PL" altLang="pl-PL" sz="2400" i="1" dirty="0" smtClean="0">
                <a:latin typeface="Times New Roman" panose="02020603050405020304" pitchFamily="18" charset="0"/>
                <a:cs typeface="Times New Roman" panose="02020603050405020304" pitchFamily="18" charset="0"/>
              </a:rPr>
              <a:t>  – 	niem</a:t>
            </a:r>
            <a:r>
              <a:rPr lang="pl-PL" altLang="pl-PL" sz="2400" i="1" dirty="0">
                <a:latin typeface="Times New Roman" panose="02020603050405020304" pitchFamily="18" charset="0"/>
                <a:cs typeface="Times New Roman" panose="02020603050405020304" pitchFamily="18" charset="0"/>
              </a:rPr>
              <a:t>. </a:t>
            </a:r>
            <a:r>
              <a:rPr lang="pl-PL" altLang="pl-PL" sz="2400" i="1" dirty="0" err="1">
                <a:latin typeface="Times New Roman" panose="02020603050405020304" pitchFamily="18" charset="0"/>
                <a:cs typeface="Times New Roman" panose="02020603050405020304" pitchFamily="18" charset="0"/>
              </a:rPr>
              <a:t>Wissen</a:t>
            </a:r>
            <a:r>
              <a:rPr lang="pl-PL" altLang="pl-PL" sz="2400" i="1" dirty="0">
                <a:latin typeface="Times New Roman" panose="02020603050405020304" pitchFamily="18" charset="0"/>
                <a:cs typeface="Times New Roman" panose="02020603050405020304" pitchFamily="18" charset="0"/>
              </a:rPr>
              <a:t>,   </a:t>
            </a:r>
            <a:r>
              <a:rPr lang="pl-PL" altLang="pl-PL" sz="2400" i="1" dirty="0" err="1">
                <a:latin typeface="Times New Roman" panose="02020603050405020304" pitchFamily="18" charset="0"/>
                <a:cs typeface="Times New Roman" panose="02020603050405020304" pitchFamily="18" charset="0"/>
              </a:rPr>
              <a:t>staroang</a:t>
            </a:r>
            <a:r>
              <a:rPr lang="pl-PL" altLang="pl-PL" sz="2400" i="1" dirty="0">
                <a:latin typeface="Times New Roman" panose="02020603050405020304" pitchFamily="18" charset="0"/>
                <a:cs typeface="Times New Roman" panose="02020603050405020304" pitchFamily="18" charset="0"/>
              </a:rPr>
              <a:t>. Wit</a:t>
            </a:r>
            <a:r>
              <a:rPr lang="pl-PL" altLang="pl-PL" sz="2400" dirty="0">
                <a:latin typeface="Times New Roman" panose="02020603050405020304" pitchFamily="18" charset="0"/>
                <a:cs typeface="Times New Roman" panose="02020603050405020304" pitchFamily="18" charset="0"/>
              </a:rPr>
              <a:t/>
            </a:r>
            <a:br>
              <a:rPr lang="pl-PL" altLang="pl-PL" sz="2400" dirty="0">
                <a:latin typeface="Times New Roman" panose="02020603050405020304" pitchFamily="18" charset="0"/>
                <a:cs typeface="Times New Roman" panose="02020603050405020304" pitchFamily="18" charset="0"/>
              </a:rPr>
            </a:br>
            <a:r>
              <a:rPr lang="pl-PL" altLang="pl-PL" sz="2400" dirty="0">
                <a:latin typeface="Times New Roman" panose="02020603050405020304" pitchFamily="18" charset="0"/>
                <a:cs typeface="Times New Roman" panose="02020603050405020304" pitchFamily="18" charset="0"/>
              </a:rPr>
              <a:t>	      </a:t>
            </a:r>
            <a:r>
              <a:rPr lang="pl-PL" altLang="pl-PL" sz="2400" dirty="0" smtClean="0">
                <a:latin typeface="Times New Roman" panose="02020603050405020304" pitchFamily="18" charset="0"/>
                <a:cs typeface="Times New Roman" panose="02020603050405020304" pitchFamily="18" charset="0"/>
              </a:rPr>
              <a:t>	</a:t>
            </a:r>
            <a:r>
              <a:rPr lang="pl-PL" altLang="pl-PL" sz="2400" i="1" dirty="0" smtClean="0">
                <a:latin typeface="Times New Roman" panose="02020603050405020304" pitchFamily="18" charset="0"/>
                <a:cs typeface="Times New Roman" panose="02020603050405020304" pitchFamily="18" charset="0"/>
              </a:rPr>
              <a:t>ros</a:t>
            </a:r>
            <a:r>
              <a:rPr lang="pl-PL" altLang="pl-PL" sz="2400" i="1" dirty="0">
                <a:latin typeface="Times New Roman" panose="02020603050405020304" pitchFamily="18" charset="0"/>
                <a:cs typeface="Times New Roman" panose="02020603050405020304" pitchFamily="18" charset="0"/>
              </a:rPr>
              <a:t>. </a:t>
            </a:r>
            <a:r>
              <a:rPr lang="ru-RU" altLang="pl-PL" sz="2400" i="1" dirty="0">
                <a:latin typeface="Times New Roman" panose="02020603050405020304" pitchFamily="18" charset="0"/>
                <a:cs typeface="Times New Roman" panose="02020603050405020304" pitchFamily="18" charset="0"/>
              </a:rPr>
              <a:t>В</a:t>
            </a:r>
            <a:r>
              <a:rPr lang="pl-PL" altLang="pl-PL" sz="2400" i="1" dirty="0">
                <a:latin typeface="Times New Roman" panose="02020603050405020304" pitchFamily="18" charset="0"/>
                <a:cs typeface="Times New Roman" panose="02020603050405020304" pitchFamily="18" charset="0"/>
              </a:rPr>
              <a:t>e</a:t>
            </a:r>
            <a:r>
              <a:rPr lang="ru-RU" altLang="pl-PL" sz="2400" i="1" dirty="0">
                <a:latin typeface="Times New Roman" panose="02020603050405020304" pitchFamily="18" charset="0"/>
                <a:cs typeface="Times New Roman" panose="02020603050405020304" pitchFamily="18" charset="0"/>
              </a:rPr>
              <a:t>д</a:t>
            </a:r>
            <a:r>
              <a:rPr lang="pl-PL" altLang="pl-PL" sz="2400" i="1" dirty="0">
                <a:latin typeface="Times New Roman" panose="02020603050405020304" pitchFamily="18" charset="0"/>
                <a:cs typeface="Times New Roman" panose="02020603050405020304" pitchFamily="18" charset="0"/>
              </a:rPr>
              <a:t>a</a:t>
            </a:r>
            <a:r>
              <a:rPr lang="ru-RU" altLang="pl-PL" sz="2400" i="1" dirty="0">
                <a:latin typeface="Times New Roman" panose="02020603050405020304" pitchFamily="18" charset="0"/>
                <a:cs typeface="Times New Roman" panose="02020603050405020304" pitchFamily="18" charset="0"/>
              </a:rPr>
              <a:t>ть</a:t>
            </a:r>
            <a:endParaRPr lang="pl-PL" altLang="pl-PL" sz="2400" i="1" dirty="0">
              <a:latin typeface="Times New Roman" panose="02020603050405020304" pitchFamily="18" charset="0"/>
              <a:cs typeface="Times New Roman" panose="02020603050405020304" pitchFamily="18" charset="0"/>
            </a:endParaRPr>
          </a:p>
          <a:p>
            <a:pPr>
              <a:spcBef>
                <a:spcPct val="0"/>
              </a:spcBef>
              <a:spcAft>
                <a:spcPts val="1200"/>
              </a:spcAft>
              <a:buNone/>
            </a:pPr>
            <a:r>
              <a:rPr lang="pl-PL" altLang="pl-PL" sz="2400" i="1" dirty="0" smtClean="0">
                <a:solidFill>
                  <a:srgbClr val="C00000"/>
                </a:solidFill>
                <a:latin typeface="Times New Roman" panose="02020603050405020304" pitchFamily="18" charset="0"/>
                <a:cs typeface="Times New Roman" panose="02020603050405020304" pitchFamily="18" charset="0"/>
              </a:rPr>
              <a:t>Wizja</a:t>
            </a:r>
            <a:r>
              <a:rPr lang="pl-PL" altLang="pl-PL" sz="2400" dirty="0" smtClean="0">
                <a:latin typeface="Times New Roman" panose="02020603050405020304" pitchFamily="18" charset="0"/>
                <a:cs typeface="Times New Roman" panose="02020603050405020304" pitchFamily="18" charset="0"/>
              </a:rPr>
              <a:t>         </a:t>
            </a:r>
            <a:r>
              <a:rPr lang="pl-PL" altLang="pl-PL" sz="2400" i="1" dirty="0" smtClean="0">
                <a:latin typeface="Times New Roman" panose="02020603050405020304" pitchFamily="18" charset="0"/>
                <a:cs typeface="Times New Roman" panose="02020603050405020304" pitchFamily="18" charset="0"/>
              </a:rPr>
              <a:t>–  	niem</a:t>
            </a:r>
            <a:r>
              <a:rPr lang="pl-PL" altLang="pl-PL" sz="2400" i="1" dirty="0">
                <a:latin typeface="Times New Roman" panose="02020603050405020304" pitchFamily="18" charset="0"/>
                <a:cs typeface="Times New Roman" panose="02020603050405020304" pitchFamily="18" charset="0"/>
              </a:rPr>
              <a:t>. Vision,    ang. </a:t>
            </a:r>
            <a:r>
              <a:rPr lang="pl-PL" altLang="pl-PL" sz="2400" i="1" dirty="0" smtClean="0">
                <a:latin typeface="Times New Roman" panose="02020603050405020304" pitchFamily="18" charset="0"/>
                <a:cs typeface="Times New Roman" panose="02020603050405020304" pitchFamily="18" charset="0"/>
              </a:rPr>
              <a:t>Vision</a:t>
            </a:r>
            <a:endParaRPr lang="pl-PL" altLang="pl-PL" sz="2400" i="1" dirty="0">
              <a:latin typeface="Times New Roman" panose="02020603050405020304" pitchFamily="18" charset="0"/>
              <a:cs typeface="Times New Roman" panose="02020603050405020304" pitchFamily="18" charset="0"/>
            </a:endParaRPr>
          </a:p>
        </p:txBody>
      </p:sp>
      <p:sp>
        <p:nvSpPr>
          <p:cNvPr id="6" name="Prostokąt 5"/>
          <p:cNvSpPr/>
          <p:nvPr/>
        </p:nvSpPr>
        <p:spPr>
          <a:xfrm>
            <a:off x="4593972" y="3894697"/>
            <a:ext cx="3024188" cy="2030413"/>
          </a:xfrm>
          <a:prstGeom prst="rect">
            <a:avLst/>
          </a:prstGeom>
          <a:solidFill>
            <a:schemeClr val="accent2">
              <a:lumMod val="20000"/>
              <a:lumOff val="80000"/>
              <a:alpha val="60000"/>
            </a:schemeClr>
          </a:solidFill>
          <a:ln>
            <a:solidFill>
              <a:schemeClr val="accent2"/>
            </a:solidFill>
          </a:ln>
        </p:spPr>
        <p:txBody>
          <a:bodyPr>
            <a:spAutoFit/>
          </a:bodyPr>
          <a:lstStyle/>
          <a:p>
            <a:pPr eaLnBrk="1" hangingPunct="1">
              <a:spcAft>
                <a:spcPts val="1200"/>
              </a:spcAft>
              <a:defRPr/>
            </a:pPr>
            <a:r>
              <a:rPr lang="pl-PL" sz="2400" i="1" dirty="0">
                <a:latin typeface="Times New Roman" pitchFamily="18" charset="0"/>
                <a:cs typeface="Times New Roman" pitchFamily="18" charset="0"/>
              </a:rPr>
              <a:t>Widzę to….</a:t>
            </a:r>
          </a:p>
          <a:p>
            <a:pPr eaLnBrk="1" hangingPunct="1">
              <a:spcAft>
                <a:spcPts val="1200"/>
              </a:spcAft>
              <a:defRPr/>
            </a:pPr>
            <a:r>
              <a:rPr lang="pl-PL" sz="2400" i="1" dirty="0">
                <a:latin typeface="Times New Roman" pitchFamily="18" charset="0"/>
                <a:cs typeface="Times New Roman" pitchFamily="18" charset="0"/>
              </a:rPr>
              <a:t>Widzę swoją winę….</a:t>
            </a:r>
            <a:endParaRPr lang="en-US" sz="2400" i="1" dirty="0">
              <a:latin typeface="Times New Roman" pitchFamily="18" charset="0"/>
              <a:cs typeface="Times New Roman" pitchFamily="18" charset="0"/>
            </a:endParaRPr>
          </a:p>
          <a:p>
            <a:pPr eaLnBrk="1" hangingPunct="1">
              <a:spcAft>
                <a:spcPts val="1200"/>
              </a:spcAft>
              <a:defRPr/>
            </a:pPr>
            <a:r>
              <a:rPr lang="pl-PL" sz="2400" i="1" dirty="0">
                <a:latin typeface="Times New Roman" pitchFamily="18" charset="0"/>
                <a:cs typeface="Times New Roman" pitchFamily="18" charset="0"/>
              </a:rPr>
              <a:t>To jest jasne,</a:t>
            </a:r>
          </a:p>
          <a:p>
            <a:pPr eaLnBrk="1" hangingPunct="1">
              <a:spcAft>
                <a:spcPts val="1200"/>
              </a:spcAft>
              <a:defRPr/>
            </a:pPr>
            <a:r>
              <a:rPr lang="pl-PL" sz="2400" i="1" dirty="0" err="1">
                <a:latin typeface="Times New Roman" pitchFamily="18" charset="0"/>
                <a:cs typeface="Times New Roman" pitchFamily="18" charset="0"/>
              </a:rPr>
              <a:t>It</a:t>
            </a:r>
            <a:r>
              <a:rPr lang="pl-PL" sz="2400" i="1" dirty="0">
                <a:latin typeface="Times New Roman" pitchFamily="18" charset="0"/>
                <a:cs typeface="Times New Roman" pitchFamily="18" charset="0"/>
              </a:rPr>
              <a:t> </a:t>
            </a:r>
            <a:r>
              <a:rPr lang="pl-PL" sz="2400" i="1" dirty="0" err="1">
                <a:latin typeface="Times New Roman" pitchFamily="18" charset="0"/>
                <a:cs typeface="Times New Roman" pitchFamily="18" charset="0"/>
              </a:rPr>
              <a:t>is</a:t>
            </a:r>
            <a:r>
              <a:rPr lang="pl-PL" sz="2400" i="1" dirty="0">
                <a:latin typeface="Times New Roman" pitchFamily="18" charset="0"/>
                <a:cs typeface="Times New Roman" pitchFamily="18" charset="0"/>
              </a:rPr>
              <a:t> clear for me….,</a:t>
            </a:r>
            <a:endParaRPr lang="en-US" sz="2400" i="1" dirty="0">
              <a:latin typeface="Times New Roman" pitchFamily="18" charset="0"/>
              <a:cs typeface="Times New Roman" pitchFamily="18" charset="0"/>
            </a:endParaRPr>
          </a:p>
        </p:txBody>
      </p:sp>
      <p:sp>
        <p:nvSpPr>
          <p:cNvPr id="2" name="Prostokąt 1"/>
          <p:cNvSpPr/>
          <p:nvPr/>
        </p:nvSpPr>
        <p:spPr>
          <a:xfrm>
            <a:off x="4237893" y="6245843"/>
            <a:ext cx="4572000" cy="430887"/>
          </a:xfrm>
          <a:prstGeom prst="rect">
            <a:avLst/>
          </a:prstGeom>
        </p:spPr>
        <p:txBody>
          <a:bodyPr>
            <a:spAutoFit/>
          </a:bodyPr>
          <a:lstStyle/>
          <a:p>
            <a:r>
              <a:rPr lang="pl-PL" altLang="pl-PL" sz="2200" u="sng" dirty="0" smtClean="0"/>
              <a:t>Patrzeć</a:t>
            </a:r>
            <a:r>
              <a:rPr lang="pl-PL" altLang="pl-PL" sz="2200" dirty="0" smtClean="0"/>
              <a:t> </a:t>
            </a:r>
            <a:r>
              <a:rPr lang="pl-PL" altLang="pl-PL" sz="2200" dirty="0"/>
              <a:t>będziecie</a:t>
            </a:r>
            <a:r>
              <a:rPr lang="pl-PL" altLang="pl-PL" sz="2200" dirty="0" smtClean="0"/>
              <a:t>, a </a:t>
            </a:r>
            <a:r>
              <a:rPr lang="pl-PL" altLang="pl-PL" sz="2200" dirty="0"/>
              <a:t>nie </a:t>
            </a:r>
            <a:r>
              <a:rPr lang="pl-PL" altLang="pl-PL" sz="2200" u="sng" dirty="0"/>
              <a:t>zobaczycie</a:t>
            </a:r>
            <a:r>
              <a:rPr lang="pl-PL" altLang="pl-PL" sz="2200" dirty="0"/>
              <a:t>. </a:t>
            </a:r>
            <a:endParaRPr lang="pl-PL" sz="2200" dirty="0"/>
          </a:p>
        </p:txBody>
      </p:sp>
      <p:sp>
        <p:nvSpPr>
          <p:cNvPr id="3" name="pole tekstowe 2"/>
          <p:cNvSpPr txBox="1"/>
          <p:nvPr/>
        </p:nvSpPr>
        <p:spPr>
          <a:xfrm>
            <a:off x="686170" y="584775"/>
            <a:ext cx="8035651" cy="646331"/>
          </a:xfrm>
          <a:prstGeom prst="rect">
            <a:avLst/>
          </a:prstGeom>
          <a:noFill/>
        </p:spPr>
        <p:txBody>
          <a:bodyPr wrap="square" rtlCol="0">
            <a:spAutoFit/>
          </a:bodyPr>
          <a:lstStyle/>
          <a:p>
            <a:pPr algn="ctr"/>
            <a:r>
              <a:rPr lang="pl-PL" dirty="0" smtClean="0"/>
              <a:t>Czy przypadkowe jest, że w wielu językach słowo „widzieć” różni się bardzo niewiele od słowa „wiedzieć”?</a:t>
            </a:r>
            <a:endParaRPr lang="pl-PL" dirty="0"/>
          </a:p>
        </p:txBody>
      </p:sp>
    </p:spTree>
    <p:extLst>
      <p:ext uri="{BB962C8B-B14F-4D97-AF65-F5344CB8AC3E}">
        <p14:creationId xmlns:p14="http://schemas.microsoft.com/office/powerpoint/2010/main" val="40438984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283" name="Object 3"/>
          <p:cNvGraphicFramePr>
            <a:graphicFrameLocks noChangeAspect="1"/>
          </p:cNvGraphicFramePr>
          <p:nvPr/>
        </p:nvGraphicFramePr>
        <p:xfrm>
          <a:off x="914400" y="1143000"/>
          <a:ext cx="7162800" cy="4532313"/>
        </p:xfrm>
        <a:graphic>
          <a:graphicData uri="http://schemas.openxmlformats.org/presentationml/2006/ole">
            <mc:AlternateContent xmlns:mc="http://schemas.openxmlformats.org/markup-compatibility/2006">
              <mc:Choice xmlns:v="urn:schemas-microsoft-com:vml" Requires="v">
                <p:oleObj spid="_x0000_s4132" name="Fotografia Photo Editor" r:id="rId3" imgW="16961905" imgH="10736174" progId="MSPhotoEd.3">
                  <p:embed/>
                </p:oleObj>
              </mc:Choice>
              <mc:Fallback>
                <p:oleObj name="Fotografia Photo Editor" r:id="rId3" imgW="16961905" imgH="1073617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143000"/>
                        <a:ext cx="7162800" cy="4532313"/>
                      </a:xfrm>
                      <a:prstGeom prst="rect">
                        <a:avLst/>
                      </a:prstGeom>
                      <a:noFill/>
                      <a:ln w="1905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284" name="Text Box 4"/>
          <p:cNvSpPr txBox="1">
            <a:spLocks noChangeArrowheads="1"/>
          </p:cNvSpPr>
          <p:nvPr/>
        </p:nvSpPr>
        <p:spPr bwMode="auto">
          <a:xfrm>
            <a:off x="3479800" y="5715000"/>
            <a:ext cx="454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l-PL" altLang="pl-PL" sz="1800"/>
              <a:t>Z książki H. Kohl and G. Roth „Augenoptik”</a:t>
            </a:r>
          </a:p>
        </p:txBody>
      </p:sp>
      <p:sp>
        <p:nvSpPr>
          <p:cNvPr id="97285" name="Text Box 5"/>
          <p:cNvSpPr txBox="1">
            <a:spLocks noChangeArrowheads="1"/>
          </p:cNvSpPr>
          <p:nvPr/>
        </p:nvSpPr>
        <p:spPr bwMode="auto">
          <a:xfrm>
            <a:off x="1328058" y="272144"/>
            <a:ext cx="65423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pl-PL" altLang="pl-PL" sz="2400" b="1" dirty="0">
                <a:solidFill>
                  <a:srgbClr val="990000"/>
                </a:solidFill>
              </a:rPr>
              <a:t>Sakkady podczas obserwacji twarzy</a:t>
            </a:r>
          </a:p>
        </p:txBody>
      </p:sp>
    </p:spTree>
    <p:extLst>
      <p:ext uri="{BB962C8B-B14F-4D97-AF65-F5344CB8AC3E}">
        <p14:creationId xmlns:p14="http://schemas.microsoft.com/office/powerpoint/2010/main" val="8336877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descr="Caravaggio's Rest on the Flight into Egypt (1594–96)">
            <a:hlinkClick r:id="rId2" tooltip="Caravaggio's Rest on the Flight into Egypt (1594–96)"/>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488" y="3357563"/>
            <a:ext cx="2738437" cy="33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25" y="5438367"/>
            <a:ext cx="4537075" cy="1150938"/>
          </a:xfrm>
          <a:prstGeom prst="rect">
            <a:avLst/>
          </a:prstGeom>
          <a:noFill/>
          <a:ln w="1587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98308" name="Text Box 5"/>
          <p:cNvSpPr txBox="1">
            <a:spLocks noChangeArrowheads="1"/>
          </p:cNvSpPr>
          <p:nvPr/>
        </p:nvSpPr>
        <p:spPr bwMode="auto">
          <a:xfrm>
            <a:off x="376238" y="280988"/>
            <a:ext cx="85169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l-PL" altLang="pl-PL" sz="1800"/>
              <a:t>Czytając tekst z odległości dobrego widzenia widzimy ostro dwie sąsiednie litery </a:t>
            </a:r>
            <a:br>
              <a:rPr lang="pl-PL" altLang="pl-PL" sz="1800"/>
            </a:br>
            <a:r>
              <a:rPr lang="pl-PL" altLang="pl-PL" sz="1800"/>
              <a:t>z każdej strony. Pozostałe litery widziane są nieostro.</a:t>
            </a:r>
            <a:endParaRPr lang="en-US" altLang="pl-PL" sz="1800"/>
          </a:p>
        </p:txBody>
      </p:sp>
      <p:sp>
        <p:nvSpPr>
          <p:cNvPr id="98309" name="Text Box 6"/>
          <p:cNvSpPr txBox="1">
            <a:spLocks noChangeArrowheads="1"/>
          </p:cNvSpPr>
          <p:nvPr/>
        </p:nvSpPr>
        <p:spPr bwMode="auto">
          <a:xfrm>
            <a:off x="376237" y="4051867"/>
            <a:ext cx="546939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l-PL" altLang="pl-PL" sz="1800" dirty="0" smtClean="0"/>
              <a:t>O ile szybkość czytania liter lub wyrazów zależy tylko od woli czytającego, to szybkość czytania </a:t>
            </a:r>
            <a:r>
              <a:rPr lang="pl-PL" altLang="pl-PL" sz="1800" dirty="0"/>
              <a:t>nut podczas gry wymaga „przerzucania” osi widzenia </a:t>
            </a:r>
            <a:r>
              <a:rPr lang="pl-PL" altLang="pl-PL" sz="1800" dirty="0" smtClean="0"/>
              <a:t/>
            </a:r>
            <a:br>
              <a:rPr lang="pl-PL" altLang="pl-PL" sz="1800" dirty="0" smtClean="0"/>
            </a:br>
            <a:r>
              <a:rPr lang="pl-PL" altLang="pl-PL" sz="1800" dirty="0" smtClean="0"/>
              <a:t>z </a:t>
            </a:r>
            <a:r>
              <a:rPr lang="pl-PL" altLang="pl-PL" sz="1800" dirty="0"/>
              <a:t>jednej nuty na drugą zgodnie </a:t>
            </a:r>
            <a:r>
              <a:rPr lang="pl-PL" altLang="pl-PL" sz="1800" dirty="0" smtClean="0"/>
              <a:t>z </a:t>
            </a:r>
            <a:r>
              <a:rPr lang="pl-PL" altLang="pl-PL" sz="1800" dirty="0"/>
              <a:t>tempem gry</a:t>
            </a:r>
            <a:endParaRPr lang="en-US" altLang="pl-PL" sz="1800" dirty="0"/>
          </a:p>
        </p:txBody>
      </p:sp>
      <p:pic>
        <p:nvPicPr>
          <p:cNvPr id="98310" name="Obraz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9713" y="1052513"/>
            <a:ext cx="85820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37372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990600" y="228600"/>
            <a:ext cx="7086600" cy="762000"/>
          </a:xfrm>
        </p:spPr>
        <p:txBody>
          <a:bodyPr>
            <a:normAutofit/>
          </a:bodyPr>
          <a:lstStyle/>
          <a:p>
            <a:pPr algn="ctr" eaLnBrk="1" hangingPunct="1"/>
            <a:r>
              <a:rPr lang="pl-PL" altLang="pl-PL" sz="2400" b="1" dirty="0" smtClean="0">
                <a:solidFill>
                  <a:srgbClr val="990000"/>
                </a:solidFill>
                <a:latin typeface="Arial" panose="020B0604020202020204" pitchFamily="34" charset="0"/>
                <a:cs typeface="Arial" panose="020B0604020202020204" pitchFamily="34" charset="0"/>
              </a:rPr>
              <a:t>Poprzestawiane litery</a:t>
            </a:r>
          </a:p>
        </p:txBody>
      </p:sp>
      <p:sp>
        <p:nvSpPr>
          <p:cNvPr id="106499" name="Text Box 3"/>
          <p:cNvSpPr txBox="1">
            <a:spLocks noChangeArrowheads="1"/>
          </p:cNvSpPr>
          <p:nvPr/>
        </p:nvSpPr>
        <p:spPr bwMode="auto">
          <a:xfrm flipH="1">
            <a:off x="179388" y="1412875"/>
            <a:ext cx="8713787"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pl-PL" altLang="pl-PL" sz="2400" dirty="0" err="1">
                <a:cs typeface="Times New Roman" panose="02020603050405020304" pitchFamily="18" charset="0"/>
              </a:rPr>
              <a:t>Zdognie</a:t>
            </a:r>
            <a:r>
              <a:rPr lang="pl-PL" altLang="pl-PL" sz="2400" dirty="0">
                <a:cs typeface="Times New Roman" panose="02020603050405020304" pitchFamily="18" charset="0"/>
              </a:rPr>
              <a:t> z </a:t>
            </a:r>
            <a:r>
              <a:rPr lang="pl-PL" altLang="pl-PL" sz="2400" dirty="0" err="1">
                <a:cs typeface="Times New Roman" panose="02020603050405020304" pitchFamily="18" charset="0"/>
              </a:rPr>
              <a:t>nanjwoymszi</a:t>
            </a:r>
            <a:r>
              <a:rPr lang="pl-PL" altLang="pl-PL" sz="2400" dirty="0">
                <a:cs typeface="Times New Roman" panose="02020603050405020304" pitchFamily="18" charset="0"/>
              </a:rPr>
              <a:t> </a:t>
            </a:r>
            <a:r>
              <a:rPr lang="pl-PL" altLang="pl-PL" sz="2400" dirty="0" err="1">
                <a:cs typeface="Times New Roman" panose="02020603050405020304" pitchFamily="18" charset="0"/>
              </a:rPr>
              <a:t>baniadmai</a:t>
            </a:r>
            <a:r>
              <a:rPr lang="pl-PL" altLang="pl-PL" sz="2400" dirty="0">
                <a:cs typeface="Times New Roman" panose="02020603050405020304" pitchFamily="18" charset="0"/>
              </a:rPr>
              <a:t> </a:t>
            </a:r>
            <a:r>
              <a:rPr lang="pl-PL" altLang="pl-PL" sz="2400" dirty="0" err="1">
                <a:cs typeface="Times New Roman" panose="02020603050405020304" pitchFamily="18" charset="0"/>
              </a:rPr>
              <a:t>perzporawdzomyni</a:t>
            </a:r>
            <a:r>
              <a:rPr lang="pl-PL" altLang="pl-PL" sz="2400" dirty="0">
                <a:cs typeface="Times New Roman" panose="02020603050405020304" pitchFamily="18" charset="0"/>
              </a:rPr>
              <a:t> na </a:t>
            </a:r>
            <a:r>
              <a:rPr lang="pl-PL" altLang="pl-PL" sz="2400" dirty="0" err="1">
                <a:cs typeface="Times New Roman" panose="02020603050405020304" pitchFamily="18" charset="0"/>
              </a:rPr>
              <a:t>bytyrijskch</a:t>
            </a:r>
            <a:r>
              <a:rPr lang="pl-PL" altLang="pl-PL" sz="2400" dirty="0">
                <a:cs typeface="Times New Roman" panose="02020603050405020304" pitchFamily="18" charset="0"/>
              </a:rPr>
              <a:t> </a:t>
            </a:r>
            <a:r>
              <a:rPr lang="pl-PL" altLang="pl-PL" sz="2400" dirty="0" err="1">
                <a:cs typeface="Times New Roman" panose="02020603050405020304" pitchFamily="18" charset="0"/>
              </a:rPr>
              <a:t>uweniretasytch</a:t>
            </a:r>
            <a:r>
              <a:rPr lang="pl-PL" altLang="pl-PL" sz="2400" dirty="0">
                <a:cs typeface="Times New Roman" panose="02020603050405020304" pitchFamily="18" charset="0"/>
              </a:rPr>
              <a:t> nie ma </a:t>
            </a:r>
            <a:r>
              <a:rPr lang="pl-PL" altLang="pl-PL" sz="2400" dirty="0" err="1">
                <a:cs typeface="Times New Roman" panose="02020603050405020304" pitchFamily="18" charset="0"/>
              </a:rPr>
              <a:t>zenacznia</a:t>
            </a:r>
            <a:r>
              <a:rPr lang="pl-PL" altLang="pl-PL" sz="2400" dirty="0">
                <a:cs typeface="Times New Roman" panose="02020603050405020304" pitchFamily="18" charset="0"/>
              </a:rPr>
              <a:t> </a:t>
            </a:r>
            <a:r>
              <a:rPr lang="pl-PL" altLang="pl-PL" sz="2400" dirty="0" err="1">
                <a:cs typeface="Times New Roman" panose="02020603050405020304" pitchFamily="18" charset="0"/>
              </a:rPr>
              <a:t>kojnoleść</a:t>
            </a:r>
            <a:r>
              <a:rPr lang="pl-PL" altLang="pl-PL" sz="2400" dirty="0">
                <a:cs typeface="Times New Roman" panose="02020603050405020304" pitchFamily="18" charset="0"/>
              </a:rPr>
              <a:t> </a:t>
            </a:r>
            <a:r>
              <a:rPr lang="pl-PL" altLang="pl-PL" sz="2400" dirty="0" err="1">
                <a:cs typeface="Times New Roman" panose="02020603050405020304" pitchFamily="18" charset="0"/>
              </a:rPr>
              <a:t>ltier</a:t>
            </a:r>
            <a:r>
              <a:rPr lang="pl-PL" altLang="pl-PL" sz="2400" dirty="0">
                <a:cs typeface="Times New Roman" panose="02020603050405020304" pitchFamily="18" charset="0"/>
              </a:rPr>
              <a:t> przy </a:t>
            </a:r>
            <a:r>
              <a:rPr lang="pl-PL" altLang="pl-PL" sz="2400" dirty="0" err="1">
                <a:cs typeface="Times New Roman" panose="02020603050405020304" pitchFamily="18" charset="0"/>
              </a:rPr>
              <a:t>zpiasie</a:t>
            </a:r>
            <a:r>
              <a:rPr lang="pl-PL" altLang="pl-PL" sz="2400" dirty="0">
                <a:cs typeface="Times New Roman" panose="02020603050405020304" pitchFamily="18" charset="0"/>
              </a:rPr>
              <a:t> </a:t>
            </a:r>
            <a:r>
              <a:rPr lang="pl-PL" altLang="pl-PL" sz="2400" dirty="0" err="1">
                <a:cs typeface="Times New Roman" panose="02020603050405020304" pitchFamily="18" charset="0"/>
              </a:rPr>
              <a:t>dengao</a:t>
            </a:r>
            <a:r>
              <a:rPr lang="pl-PL" altLang="pl-PL" sz="2400" dirty="0">
                <a:cs typeface="Times New Roman" panose="02020603050405020304" pitchFamily="18" charset="0"/>
              </a:rPr>
              <a:t> </a:t>
            </a:r>
            <a:r>
              <a:rPr lang="pl-PL" altLang="pl-PL" sz="2400" dirty="0" err="1">
                <a:cs typeface="Times New Roman" panose="02020603050405020304" pitchFamily="18" charset="0"/>
              </a:rPr>
              <a:t>sołwa</a:t>
            </a:r>
            <a:r>
              <a:rPr lang="pl-PL" altLang="pl-PL" sz="2400" dirty="0">
                <a:cs typeface="Times New Roman" panose="02020603050405020304" pitchFamily="18" charset="0"/>
              </a:rPr>
              <a:t>. </a:t>
            </a:r>
            <a:r>
              <a:rPr lang="pl-PL" altLang="pl-PL" sz="2400" dirty="0" err="1">
                <a:cs typeface="Times New Roman" panose="02020603050405020304" pitchFamily="18" charset="0"/>
              </a:rPr>
              <a:t>Nwajżanszyeim</a:t>
            </a:r>
            <a:r>
              <a:rPr lang="pl-PL" altLang="pl-PL" sz="2400" dirty="0">
                <a:cs typeface="Times New Roman" panose="02020603050405020304" pitchFamily="18" charset="0"/>
              </a:rPr>
              <a:t> jest, aby </a:t>
            </a:r>
            <a:r>
              <a:rPr lang="pl-PL" altLang="pl-PL" sz="2400" dirty="0" err="1">
                <a:cs typeface="Times New Roman" panose="02020603050405020304" pitchFamily="18" charset="0"/>
              </a:rPr>
              <a:t>prieszwa</a:t>
            </a:r>
            <a:r>
              <a:rPr lang="pl-PL" altLang="pl-PL" sz="2400" dirty="0">
                <a:cs typeface="Times New Roman" panose="02020603050405020304" pitchFamily="18" charset="0"/>
              </a:rPr>
              <a:t> i </a:t>
            </a:r>
            <a:r>
              <a:rPr lang="pl-PL" altLang="pl-PL" sz="2400" dirty="0" err="1">
                <a:cs typeface="Times New Roman" panose="02020603050405020304" pitchFamily="18" charset="0"/>
              </a:rPr>
              <a:t>otatsnia</a:t>
            </a:r>
            <a:r>
              <a:rPr lang="pl-PL" altLang="pl-PL" sz="2400" dirty="0">
                <a:cs typeface="Times New Roman" panose="02020603050405020304" pitchFamily="18" charset="0"/>
              </a:rPr>
              <a:t> </a:t>
            </a:r>
            <a:r>
              <a:rPr lang="pl-PL" altLang="pl-PL" sz="2400" dirty="0" err="1">
                <a:cs typeface="Times New Roman" panose="02020603050405020304" pitchFamily="18" charset="0"/>
              </a:rPr>
              <a:t>lteria</a:t>
            </a:r>
            <a:r>
              <a:rPr lang="pl-PL" altLang="pl-PL" sz="2400" dirty="0">
                <a:cs typeface="Times New Roman" panose="02020603050405020304" pitchFamily="18" charset="0"/>
              </a:rPr>
              <a:t> była na </a:t>
            </a:r>
            <a:r>
              <a:rPr lang="pl-PL" altLang="pl-PL" sz="2400" dirty="0" err="1">
                <a:cs typeface="Times New Roman" panose="02020603050405020304" pitchFamily="18" charset="0"/>
              </a:rPr>
              <a:t>siwom</a:t>
            </a:r>
            <a:r>
              <a:rPr lang="pl-PL" altLang="pl-PL" sz="2400" dirty="0">
                <a:cs typeface="Times New Roman" panose="02020603050405020304" pitchFamily="18" charset="0"/>
              </a:rPr>
              <a:t> </a:t>
            </a:r>
            <a:r>
              <a:rPr lang="pl-PL" altLang="pl-PL" sz="2400" dirty="0" err="1">
                <a:cs typeface="Times New Roman" panose="02020603050405020304" pitchFamily="18" charset="0"/>
              </a:rPr>
              <a:t>mijsecu</a:t>
            </a:r>
            <a:r>
              <a:rPr lang="pl-PL" altLang="pl-PL" sz="2400" dirty="0">
                <a:cs typeface="Times New Roman" panose="02020603050405020304" pitchFamily="18" charset="0"/>
              </a:rPr>
              <a:t>, </a:t>
            </a:r>
            <a:r>
              <a:rPr lang="pl-PL" altLang="pl-PL" sz="2400" dirty="0" err="1">
                <a:cs typeface="Times New Roman" panose="02020603050405020304" pitchFamily="18" charset="0"/>
              </a:rPr>
              <a:t>ptzosałoe</a:t>
            </a:r>
            <a:r>
              <a:rPr lang="pl-PL" altLang="pl-PL" sz="2400" dirty="0">
                <a:cs typeface="Times New Roman" panose="02020603050405020304" pitchFamily="18" charset="0"/>
              </a:rPr>
              <a:t> </a:t>
            </a:r>
            <a:r>
              <a:rPr lang="pl-PL" altLang="pl-PL" sz="2400" dirty="0" err="1">
                <a:cs typeface="Times New Roman" panose="02020603050405020304" pitchFamily="18" charset="0"/>
              </a:rPr>
              <a:t>mgoą</a:t>
            </a:r>
            <a:r>
              <a:rPr lang="pl-PL" altLang="pl-PL" sz="2400" dirty="0">
                <a:cs typeface="Times New Roman" panose="02020603050405020304" pitchFamily="18" charset="0"/>
              </a:rPr>
              <a:t> być w </a:t>
            </a:r>
            <a:r>
              <a:rPr lang="pl-PL" altLang="pl-PL" sz="2400" dirty="0" err="1">
                <a:cs typeface="Times New Roman" panose="02020603050405020304" pitchFamily="18" charset="0"/>
              </a:rPr>
              <a:t>niaedziłe</a:t>
            </a:r>
            <a:r>
              <a:rPr lang="pl-PL" altLang="pl-PL" sz="2400" dirty="0">
                <a:cs typeface="Times New Roman" panose="02020603050405020304" pitchFamily="18" charset="0"/>
              </a:rPr>
              <a:t> i w </a:t>
            </a:r>
            <a:r>
              <a:rPr lang="pl-PL" altLang="pl-PL" sz="2400" dirty="0" err="1">
                <a:cs typeface="Times New Roman" panose="02020603050405020304" pitchFamily="18" charset="0"/>
              </a:rPr>
              <a:t>dszalym</a:t>
            </a:r>
            <a:r>
              <a:rPr lang="pl-PL" altLang="pl-PL" sz="2400" dirty="0">
                <a:cs typeface="Times New Roman" panose="02020603050405020304" pitchFamily="18" charset="0"/>
              </a:rPr>
              <a:t> </a:t>
            </a:r>
            <a:r>
              <a:rPr lang="pl-PL" altLang="pl-PL" sz="2400" dirty="0" err="1">
                <a:cs typeface="Times New Roman" panose="02020603050405020304" pitchFamily="18" charset="0"/>
              </a:rPr>
              <a:t>cąigu</a:t>
            </a:r>
            <a:r>
              <a:rPr lang="pl-PL" altLang="pl-PL" sz="2400" dirty="0">
                <a:cs typeface="Times New Roman" panose="02020603050405020304" pitchFamily="18" charset="0"/>
              </a:rPr>
              <a:t> nie </a:t>
            </a:r>
            <a:r>
              <a:rPr lang="pl-PL" altLang="pl-PL" sz="2400" dirty="0" err="1">
                <a:cs typeface="Times New Roman" panose="02020603050405020304" pitchFamily="18" charset="0"/>
              </a:rPr>
              <a:t>pwinono</a:t>
            </a:r>
            <a:r>
              <a:rPr lang="pl-PL" altLang="pl-PL" sz="2400" dirty="0">
                <a:cs typeface="Times New Roman" panose="02020603050405020304" pitchFamily="18" charset="0"/>
              </a:rPr>
              <a:t> to </a:t>
            </a:r>
            <a:r>
              <a:rPr lang="pl-PL" altLang="pl-PL" sz="2400" dirty="0" err="1">
                <a:cs typeface="Times New Roman" panose="02020603050405020304" pitchFamily="18" charset="0"/>
              </a:rPr>
              <a:t>sawrztać</a:t>
            </a:r>
            <a:r>
              <a:rPr lang="pl-PL" altLang="pl-PL" sz="2400" dirty="0">
                <a:cs typeface="Times New Roman" panose="02020603050405020304" pitchFamily="18" charset="0"/>
              </a:rPr>
              <a:t> </a:t>
            </a:r>
            <a:r>
              <a:rPr lang="pl-PL" altLang="pl-PL" sz="2400" dirty="0" err="1">
                <a:cs typeface="Times New Roman" panose="02020603050405020304" pitchFamily="18" charset="0"/>
              </a:rPr>
              <a:t>polbemórw</a:t>
            </a:r>
            <a:r>
              <a:rPr lang="pl-PL" altLang="pl-PL" sz="2400" dirty="0">
                <a:cs typeface="Times New Roman" panose="02020603050405020304" pitchFamily="18" charset="0"/>
              </a:rPr>
              <a:t> ze </a:t>
            </a:r>
            <a:r>
              <a:rPr lang="pl-PL" altLang="pl-PL" sz="2400" dirty="0" err="1">
                <a:cs typeface="Times New Roman" panose="02020603050405020304" pitchFamily="18" charset="0"/>
              </a:rPr>
              <a:t>zozumierniem</a:t>
            </a:r>
            <a:r>
              <a:rPr lang="pl-PL" altLang="pl-PL" sz="2400" dirty="0">
                <a:cs typeface="Times New Roman" panose="02020603050405020304" pitchFamily="18" charset="0"/>
              </a:rPr>
              <a:t> </a:t>
            </a:r>
            <a:r>
              <a:rPr lang="pl-PL" altLang="pl-PL" sz="2400" dirty="0" err="1">
                <a:cs typeface="Times New Roman" panose="02020603050405020304" pitchFamily="18" charset="0"/>
              </a:rPr>
              <a:t>tksetu</a:t>
            </a:r>
            <a:r>
              <a:rPr lang="pl-PL" altLang="pl-PL" sz="2400" dirty="0">
                <a:cs typeface="Times New Roman" panose="02020603050405020304" pitchFamily="18" charset="0"/>
              </a:rPr>
              <a:t>. </a:t>
            </a:r>
            <a:r>
              <a:rPr lang="pl-PL" altLang="pl-PL" sz="2400" dirty="0" err="1">
                <a:cs typeface="Times New Roman" panose="02020603050405020304" pitchFamily="18" charset="0"/>
              </a:rPr>
              <a:t>Dzijee</a:t>
            </a:r>
            <a:r>
              <a:rPr lang="pl-PL" altLang="pl-PL" sz="2400" dirty="0">
                <a:cs typeface="Times New Roman" panose="02020603050405020304" pitchFamily="18" charset="0"/>
              </a:rPr>
              <a:t> </a:t>
            </a:r>
            <a:r>
              <a:rPr lang="pl-PL" altLang="pl-PL" sz="2400" dirty="0" err="1">
                <a:cs typeface="Times New Roman" panose="02020603050405020304" pitchFamily="18" charset="0"/>
              </a:rPr>
              <a:t>sie</a:t>
            </a:r>
            <a:r>
              <a:rPr lang="pl-PL" altLang="pl-PL" sz="2400" dirty="0">
                <a:cs typeface="Times New Roman" panose="02020603050405020304" pitchFamily="18" charset="0"/>
              </a:rPr>
              <a:t> tak </a:t>
            </a:r>
            <a:r>
              <a:rPr lang="pl-PL" altLang="pl-PL" sz="2400" dirty="0" err="1">
                <a:cs typeface="Times New Roman" panose="02020603050405020304" pitchFamily="18" charset="0"/>
              </a:rPr>
              <a:t>datgelo</a:t>
            </a:r>
            <a:r>
              <a:rPr lang="pl-PL" altLang="pl-PL" sz="2400" dirty="0">
                <a:cs typeface="Times New Roman" panose="02020603050405020304" pitchFamily="18" charset="0"/>
              </a:rPr>
              <a:t>, że nie </a:t>
            </a:r>
            <a:r>
              <a:rPr lang="pl-PL" altLang="pl-PL" sz="2400" dirty="0" err="1">
                <a:cs typeface="Times New Roman" panose="02020603050405020304" pitchFamily="18" charset="0"/>
              </a:rPr>
              <a:t>czamyty</a:t>
            </a:r>
            <a:r>
              <a:rPr lang="pl-PL" altLang="pl-PL" sz="2400" dirty="0">
                <a:cs typeface="Times New Roman" panose="02020603050405020304" pitchFamily="18" charset="0"/>
              </a:rPr>
              <a:t> </a:t>
            </a:r>
            <a:r>
              <a:rPr lang="pl-PL" altLang="pl-PL" sz="2400" dirty="0" err="1">
                <a:cs typeface="Times New Roman" panose="02020603050405020304" pitchFamily="18" charset="0"/>
              </a:rPr>
              <a:t>wyszistkch</a:t>
            </a:r>
            <a:r>
              <a:rPr lang="pl-PL" altLang="pl-PL" sz="2400" dirty="0">
                <a:cs typeface="Times New Roman" panose="02020603050405020304" pitchFamily="18" charset="0"/>
              </a:rPr>
              <a:t> </a:t>
            </a:r>
            <a:r>
              <a:rPr lang="pl-PL" altLang="pl-PL" sz="2400" dirty="0" err="1">
                <a:cs typeface="Times New Roman" panose="02020603050405020304" pitchFamily="18" charset="0"/>
              </a:rPr>
              <a:t>lteir</a:t>
            </a:r>
            <a:r>
              <a:rPr lang="pl-PL" altLang="pl-PL" sz="2400" dirty="0">
                <a:cs typeface="Times New Roman" panose="02020603050405020304" pitchFamily="18" charset="0"/>
              </a:rPr>
              <a:t> w </a:t>
            </a:r>
            <a:r>
              <a:rPr lang="pl-PL" altLang="pl-PL" sz="2400" dirty="0" err="1">
                <a:cs typeface="Times New Roman" panose="02020603050405020304" pitchFamily="18" charset="0"/>
              </a:rPr>
              <a:t>sołwie</a:t>
            </a:r>
            <a:r>
              <a:rPr lang="pl-PL" altLang="pl-PL" sz="2400" dirty="0">
                <a:cs typeface="Times New Roman" panose="02020603050405020304" pitchFamily="18" charset="0"/>
              </a:rPr>
              <a:t>, ale </a:t>
            </a:r>
            <a:r>
              <a:rPr lang="pl-PL" altLang="pl-PL" sz="2400" dirty="0" err="1">
                <a:cs typeface="Times New Roman" panose="02020603050405020304" pitchFamily="18" charset="0"/>
              </a:rPr>
              <a:t>cłae</a:t>
            </a:r>
            <a:r>
              <a:rPr lang="pl-PL" altLang="pl-PL" sz="2400" dirty="0">
                <a:cs typeface="Times New Roman" panose="02020603050405020304" pitchFamily="18" charset="0"/>
              </a:rPr>
              <a:t> </a:t>
            </a:r>
            <a:r>
              <a:rPr lang="pl-PL" altLang="pl-PL" sz="2400" dirty="0" err="1">
                <a:cs typeface="Times New Roman" panose="02020603050405020304" pitchFamily="18" charset="0"/>
              </a:rPr>
              <a:t>sołwa</a:t>
            </a:r>
            <a:r>
              <a:rPr lang="pl-PL" altLang="pl-PL" sz="2400" dirty="0">
                <a:cs typeface="Times New Roman" panose="02020603050405020304" pitchFamily="18" charset="0"/>
              </a:rPr>
              <a:t> od razu.</a:t>
            </a:r>
          </a:p>
          <a:p>
            <a:pPr algn="ctr" eaLnBrk="1" hangingPunct="1">
              <a:spcBef>
                <a:spcPct val="50000"/>
              </a:spcBef>
              <a:buFontTx/>
              <a:buNone/>
            </a:pPr>
            <a:endParaRPr lang="pl-PL" altLang="pl-PL" sz="2600" dirty="0"/>
          </a:p>
        </p:txBody>
      </p:sp>
    </p:spTree>
    <p:extLst>
      <p:ext uri="{BB962C8B-B14F-4D97-AF65-F5344CB8AC3E}">
        <p14:creationId xmlns:p14="http://schemas.microsoft.com/office/powerpoint/2010/main" val="34595211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42913" y="1467909"/>
            <a:ext cx="8164512" cy="3442758"/>
          </a:xfrm>
        </p:spPr>
        <p:txBody>
          <a:bodyPr>
            <a:normAutofit/>
          </a:bodyPr>
          <a:lstStyle/>
          <a:p>
            <a:pPr algn="just" eaLnBrk="1" hangingPunct="1"/>
            <a:r>
              <a:rPr lang="pl-PL" altLang="pl-PL" sz="2400" dirty="0" smtClean="0">
                <a:latin typeface="Arial" panose="020B0604020202020204" pitchFamily="34" charset="0"/>
                <a:cs typeface="Arial" panose="020B0604020202020204" pitchFamily="34" charset="0"/>
              </a:rPr>
              <a:t>O </a:t>
            </a:r>
            <a:r>
              <a:rPr lang="pl-PL" altLang="pl-PL" sz="2400" dirty="0" err="1" smtClean="0">
                <a:latin typeface="Arial" panose="020B0604020202020204" pitchFamily="34" charset="0"/>
                <a:cs typeface="Arial" panose="020B0604020202020204" pitchFamily="34" charset="0"/>
              </a:rPr>
              <a:t>czyto</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tyl</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kozni</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komaczę</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śćapa</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ratuwzro</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kowe</a:t>
            </a:r>
            <a:r>
              <a:rPr lang="pl-PL" altLang="pl-PL" sz="2400" dirty="0" smtClean="0">
                <a:latin typeface="Arial" panose="020B0604020202020204" pitchFamily="34" charset="0"/>
                <a:cs typeface="Arial" panose="020B0604020202020204" pitchFamily="34" charset="0"/>
              </a:rPr>
              <a:t> go. Cen </a:t>
            </a:r>
            <a:r>
              <a:rPr lang="pl-PL" altLang="pl-PL" sz="2400" dirty="0" err="1" smtClean="0">
                <a:latin typeface="Arial" panose="020B0604020202020204" pitchFamily="34" charset="0"/>
                <a:cs typeface="Arial" panose="020B0604020202020204" pitchFamily="34" charset="0"/>
              </a:rPr>
              <a:t>trumz</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najdu</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jesięwmó</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zgu</a:t>
            </a:r>
            <a:r>
              <a:rPr lang="pl-PL" altLang="pl-PL" sz="2400" dirty="0" smtClean="0">
                <a:latin typeface="Arial" panose="020B0604020202020204" pitchFamily="34" charset="0"/>
                <a:cs typeface="Arial" panose="020B0604020202020204" pitchFamily="34" charset="0"/>
              </a:rPr>
              <a:t>. Od </a:t>
            </a:r>
            <a:r>
              <a:rPr lang="pl-PL" altLang="pl-PL" sz="2400" dirty="0" err="1" smtClean="0">
                <a:latin typeface="Arial" panose="020B0604020202020204" pitchFamily="34" charset="0"/>
                <a:cs typeface="Arial" panose="020B0604020202020204" pitchFamily="34" charset="0"/>
              </a:rPr>
              <a:t>biera</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nieip</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rzetwarz</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aniebo</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dźcówpły</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nący</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chzocz</a:t>
            </a:r>
            <a:r>
              <a:rPr lang="pl-PL" altLang="pl-PL" sz="2400" dirty="0" smtClean="0">
                <a:latin typeface="Arial" panose="020B0604020202020204" pitchFamily="34" charset="0"/>
                <a:cs typeface="Arial" panose="020B0604020202020204" pitchFamily="34" charset="0"/>
              </a:rPr>
              <a:t> uje </a:t>
            </a:r>
            <a:r>
              <a:rPr lang="pl-PL" altLang="pl-PL" sz="2400" dirty="0" err="1" smtClean="0">
                <a:latin typeface="Arial" panose="020B0604020202020204" pitchFamily="34" charset="0"/>
                <a:cs typeface="Arial" panose="020B0604020202020204" pitchFamily="34" charset="0"/>
              </a:rPr>
              <a:t>stje</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gogłów</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nymzada</a:t>
            </a:r>
            <a:r>
              <a:rPr lang="pl-PL" altLang="pl-PL" sz="2400" dirty="0" smtClean="0">
                <a:latin typeface="Arial" panose="020B0604020202020204" pitchFamily="34" charset="0"/>
                <a:cs typeface="Arial" panose="020B0604020202020204" pitchFamily="34" charset="0"/>
              </a:rPr>
              <a:t> niem. Ner w </a:t>
            </a:r>
            <a:r>
              <a:rPr lang="pl-PL" altLang="pl-PL" sz="2400" dirty="0" err="1" smtClean="0">
                <a:latin typeface="Arial" panose="020B0604020202020204" pitchFamily="34" charset="0"/>
                <a:cs typeface="Arial" panose="020B0604020202020204" pitchFamily="34" charset="0"/>
              </a:rPr>
              <a:t>wzro</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kowyma</a:t>
            </a:r>
            <a:r>
              <a:rPr lang="pl-PL" altLang="pl-PL" sz="2400" dirty="0" smtClean="0">
                <a:latin typeface="Arial" panose="020B0604020202020204" pitchFamily="34" charset="0"/>
                <a:cs typeface="Arial" panose="020B0604020202020204" pitchFamily="34" charset="0"/>
              </a:rPr>
              <a:t> pół torami </a:t>
            </a:r>
            <a:r>
              <a:rPr lang="pl-PL" altLang="pl-PL" sz="2400" dirty="0" err="1" smtClean="0">
                <a:latin typeface="Arial" panose="020B0604020202020204" pitchFamily="34" charset="0"/>
                <a:cs typeface="Arial" panose="020B0604020202020204" pitchFamily="34" charset="0"/>
              </a:rPr>
              <a:t>lio</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nawłók</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ienner</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wow</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ych</a:t>
            </a:r>
            <a:r>
              <a:rPr lang="pl-PL" altLang="pl-PL" sz="2400" dirty="0" smtClean="0">
                <a:latin typeface="Arial" panose="020B0604020202020204" pitchFamily="34" charset="0"/>
                <a:cs typeface="Arial" panose="020B0604020202020204" pitchFamily="34" charset="0"/>
              </a:rPr>
              <a:t>, c </a:t>
            </a:r>
            <a:r>
              <a:rPr lang="pl-PL" altLang="pl-PL" sz="2400" dirty="0" err="1" smtClean="0">
                <a:latin typeface="Arial" panose="020B0604020202020204" pitchFamily="34" charset="0"/>
                <a:cs typeface="Arial" panose="020B0604020202020204" pitchFamily="34" charset="0"/>
              </a:rPr>
              <a:t>zyliwię</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cejni</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żzmy</a:t>
            </a:r>
            <a:r>
              <a:rPr lang="pl-PL" altLang="pl-PL" sz="2400" dirty="0" smtClean="0">
                <a:latin typeface="Arial" panose="020B0604020202020204" pitchFamily="34" charset="0"/>
                <a:cs typeface="Arial" panose="020B0604020202020204" pitchFamily="34" charset="0"/>
              </a:rPr>
              <a:t> s </a:t>
            </a:r>
            <a:r>
              <a:rPr lang="pl-PL" altLang="pl-PL" sz="2400" dirty="0" err="1" smtClean="0">
                <a:latin typeface="Arial" panose="020B0604020202020204" pitchFamily="34" charset="0"/>
                <a:cs typeface="Arial" panose="020B0604020202020204" pitchFamily="34" charset="0"/>
              </a:rPr>
              <a:t>łysma</a:t>
            </a:r>
            <a:r>
              <a:rPr lang="pl-PL" altLang="pl-PL" sz="2400" dirty="0" smtClean="0">
                <a:latin typeface="Arial" panose="020B0604020202020204" pitchFamily="34" charset="0"/>
                <a:cs typeface="Arial" panose="020B0604020202020204" pitchFamily="34" charset="0"/>
              </a:rPr>
              <a:t> ku, </a:t>
            </a:r>
            <a:r>
              <a:rPr lang="pl-PL" altLang="pl-PL" sz="2400" dirty="0" err="1" smtClean="0">
                <a:latin typeface="Arial" panose="020B0604020202020204" pitchFamily="34" charset="0"/>
                <a:cs typeface="Arial" panose="020B0604020202020204" pitchFamily="34" charset="0"/>
              </a:rPr>
              <a:t>zapa</a:t>
            </a:r>
            <a:r>
              <a:rPr lang="pl-PL" altLang="pl-PL" sz="2400" dirty="0" smtClean="0">
                <a:latin typeface="Arial" panose="020B0604020202020204" pitchFamily="34" charset="0"/>
                <a:cs typeface="Arial" panose="020B0604020202020204" pitchFamily="34" charset="0"/>
              </a:rPr>
              <a:t> chui s </a:t>
            </a:r>
            <a:r>
              <a:rPr lang="pl-PL" altLang="pl-PL" sz="2400" dirty="0" err="1" smtClean="0">
                <a:latin typeface="Arial" panose="020B0604020202020204" pitchFamily="34" charset="0"/>
                <a:cs typeface="Arial" panose="020B0604020202020204" pitchFamily="34" charset="0"/>
              </a:rPr>
              <a:t>łuch</a:t>
            </a:r>
            <a:r>
              <a:rPr lang="pl-PL" altLang="pl-PL" sz="2400" dirty="0" smtClean="0">
                <a:latin typeface="Arial" panose="020B0604020202020204" pitchFamily="34" charset="0"/>
                <a:cs typeface="Arial" panose="020B0604020202020204" pitchFamily="34" charset="0"/>
              </a:rPr>
              <a:t> u raz </a:t>
            </a:r>
            <a:r>
              <a:rPr lang="pl-PL" altLang="pl-PL" sz="2400" dirty="0" err="1" smtClean="0">
                <a:latin typeface="Arial" panose="020B0604020202020204" pitchFamily="34" charset="0"/>
                <a:cs typeface="Arial" panose="020B0604020202020204" pitchFamily="34" charset="0"/>
              </a:rPr>
              <a:t>emw</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zięte</a:t>
            </a:r>
            <a:r>
              <a:rPr lang="pl-PL" altLang="pl-PL" sz="2400" dirty="0" smtClean="0">
                <a:latin typeface="Arial" panose="020B0604020202020204" pitchFamily="34" charset="0"/>
                <a:cs typeface="Arial" panose="020B0604020202020204" pitchFamily="34" charset="0"/>
              </a:rPr>
              <a:t>. S kom plik </a:t>
            </a:r>
            <a:r>
              <a:rPr lang="pl-PL" altLang="pl-PL" sz="2400" dirty="0" err="1" smtClean="0">
                <a:latin typeface="Arial" panose="020B0604020202020204" pitchFamily="34" charset="0"/>
                <a:cs typeface="Arial" panose="020B0604020202020204" pitchFamily="34" charset="0"/>
              </a:rPr>
              <a:t>owanabu</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dow</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aozna</a:t>
            </a:r>
            <a:r>
              <a:rPr lang="pl-PL" altLang="pl-PL" sz="2400" dirty="0" smtClean="0">
                <a:latin typeface="Arial" panose="020B0604020202020204" pitchFamily="34" charset="0"/>
                <a:cs typeface="Arial" panose="020B0604020202020204" pitchFamily="34" charset="0"/>
              </a:rPr>
              <a:t> czat </a:t>
            </a:r>
            <a:r>
              <a:rPr lang="pl-PL" altLang="pl-PL" sz="2400" dirty="0" err="1" smtClean="0">
                <a:latin typeface="Arial" panose="020B0604020202020204" pitchFamily="34" charset="0"/>
                <a:cs typeface="Arial" panose="020B0604020202020204" pitchFamily="34" charset="0"/>
              </a:rPr>
              <a:t>eżwięk</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sząw</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rażli</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wość</a:t>
            </a:r>
            <a:r>
              <a:rPr lang="pl-PL" altLang="pl-PL" sz="2400" dirty="0" smtClean="0">
                <a:latin typeface="Arial" panose="020B0604020202020204" pitchFamily="34" charset="0"/>
                <a:cs typeface="Arial" panose="020B0604020202020204" pitchFamily="34" charset="0"/>
              </a:rPr>
              <a:t>, o </a:t>
            </a:r>
            <a:r>
              <a:rPr lang="pl-PL" altLang="pl-PL" sz="2400" dirty="0" err="1" smtClean="0">
                <a:latin typeface="Arial" panose="020B0604020202020204" pitchFamily="34" charset="0"/>
                <a:cs typeface="Arial" panose="020B0604020202020204" pitchFamily="34" charset="0"/>
              </a:rPr>
              <a:t>czom</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niesłu</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żąwszel</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kiewstrzą</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syizmia</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ny</a:t>
            </a:r>
            <a:r>
              <a:rPr lang="pl-PL" altLang="pl-PL" sz="2400" dirty="0" smtClean="0">
                <a:latin typeface="Arial" panose="020B0604020202020204" pitchFamily="34" charset="0"/>
                <a:cs typeface="Arial" panose="020B0604020202020204" pitchFamily="34" charset="0"/>
              </a:rPr>
              <a:t>, który </a:t>
            </a:r>
            <a:r>
              <a:rPr lang="pl-PL" altLang="pl-PL" sz="2400" dirty="0" err="1" smtClean="0">
                <a:latin typeface="Arial" panose="020B0604020202020204" pitchFamily="34" charset="0"/>
                <a:cs typeface="Arial" panose="020B0604020202020204" pitchFamily="34" charset="0"/>
              </a:rPr>
              <a:t>chnie</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bra</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kował</a:t>
            </a:r>
            <a:r>
              <a:rPr lang="pl-PL" altLang="pl-PL" sz="2400" dirty="0" smtClean="0">
                <a:latin typeface="Arial" panose="020B0604020202020204" pitchFamily="34" charset="0"/>
                <a:cs typeface="Arial" panose="020B0604020202020204" pitchFamily="34" charset="0"/>
              </a:rPr>
              <a:t> ona </a:t>
            </a:r>
            <a:r>
              <a:rPr lang="pl-PL" altLang="pl-PL" sz="2400" dirty="0" err="1" smtClean="0">
                <a:latin typeface="Arial" panose="020B0604020202020204" pitchFamily="34" charset="0"/>
                <a:cs typeface="Arial" panose="020B0604020202020204" pitchFamily="34" charset="0"/>
              </a:rPr>
              <a:t>mosta</a:t>
            </a:r>
            <a:r>
              <a:rPr lang="pl-PL" altLang="pl-PL" sz="2400" dirty="0" smtClean="0">
                <a:latin typeface="Arial" panose="020B0604020202020204" pitchFamily="34" charset="0"/>
                <a:cs typeface="Arial" panose="020B0604020202020204" pitchFamily="34" charset="0"/>
              </a:rPr>
              <a:t> </a:t>
            </a:r>
            <a:r>
              <a:rPr lang="pl-PL" altLang="pl-PL" sz="2400" dirty="0" err="1" smtClean="0">
                <a:latin typeface="Arial" panose="020B0604020202020204" pitchFamily="34" charset="0"/>
                <a:cs typeface="Arial" panose="020B0604020202020204" pitchFamily="34" charset="0"/>
              </a:rPr>
              <a:t>tnio</a:t>
            </a:r>
            <a:r>
              <a:rPr lang="pl-PL" altLang="pl-PL" sz="2400" dirty="0" smtClean="0">
                <a:latin typeface="Arial" panose="020B0604020202020204" pitchFamily="34" charset="0"/>
                <a:cs typeface="Arial" panose="020B0604020202020204" pitchFamily="34" charset="0"/>
              </a:rPr>
              <a:t>. </a:t>
            </a:r>
          </a:p>
        </p:txBody>
      </p:sp>
      <p:sp>
        <p:nvSpPr>
          <p:cNvPr id="109571" name="Text Box 3"/>
          <p:cNvSpPr txBox="1">
            <a:spLocks noChangeArrowheads="1"/>
          </p:cNvSpPr>
          <p:nvPr/>
        </p:nvSpPr>
        <p:spPr bwMode="auto">
          <a:xfrm>
            <a:off x="1185334" y="403225"/>
            <a:ext cx="7086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pl-PL" altLang="pl-PL" sz="2400" b="1" dirty="0">
                <a:solidFill>
                  <a:srgbClr val="990000"/>
                </a:solidFill>
                <a:cs typeface="Arial" panose="020B0604020202020204" pitchFamily="34" charset="0"/>
              </a:rPr>
              <a:t>Poprzestawiane przerwy</a:t>
            </a:r>
          </a:p>
        </p:txBody>
      </p:sp>
    </p:spTree>
    <p:extLst>
      <p:ext uri="{BB962C8B-B14F-4D97-AF65-F5344CB8AC3E}">
        <p14:creationId xmlns:p14="http://schemas.microsoft.com/office/powerpoint/2010/main" val="40114057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762" name="Object 2"/>
          <p:cNvGraphicFramePr>
            <a:graphicFrameLocks noChangeAspect="1"/>
          </p:cNvGraphicFramePr>
          <p:nvPr/>
        </p:nvGraphicFramePr>
        <p:xfrm>
          <a:off x="1143000" y="609600"/>
          <a:ext cx="6553200" cy="4487863"/>
        </p:xfrm>
        <a:graphic>
          <a:graphicData uri="http://schemas.openxmlformats.org/presentationml/2006/ole">
            <mc:AlternateContent xmlns:mc="http://schemas.openxmlformats.org/markup-compatibility/2006">
              <mc:Choice xmlns:v="urn:schemas-microsoft-com:vml" Requires="v">
                <p:oleObj spid="_x0000_s5190" name="Fotografia Photo Editor" r:id="rId3" imgW="3505689" imgH="2400635" progId="MSPhotoEd.3">
                  <p:embed/>
                </p:oleObj>
              </mc:Choice>
              <mc:Fallback>
                <p:oleObj name="Fotografia Photo Editor" r:id="rId3" imgW="3505689" imgH="240063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609600"/>
                        <a:ext cx="6553200" cy="4487863"/>
                      </a:xfrm>
                      <a:prstGeom prst="rect">
                        <a:avLst/>
                      </a:prstGeom>
                      <a:noFill/>
                      <a:ln w="15875">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4023" name="Object 3"/>
          <p:cNvGraphicFramePr>
            <a:graphicFrameLocks noChangeAspect="1"/>
          </p:cNvGraphicFramePr>
          <p:nvPr/>
        </p:nvGraphicFramePr>
        <p:xfrm>
          <a:off x="1371600" y="5181600"/>
          <a:ext cx="6019800" cy="1379538"/>
        </p:xfrm>
        <a:graphic>
          <a:graphicData uri="http://schemas.openxmlformats.org/presentationml/2006/ole">
            <mc:AlternateContent xmlns:mc="http://schemas.openxmlformats.org/markup-compatibility/2006">
              <mc:Choice xmlns:v="urn:schemas-microsoft-com:vml" Requires="v">
                <p:oleObj spid="_x0000_s5191" name="Fotografia Photo Editor" r:id="rId5" imgW="3409524" imgH="781159" progId="MSPhotoEd.3">
                  <p:embed/>
                </p:oleObj>
              </mc:Choice>
              <mc:Fallback>
                <p:oleObj name="Fotografia Photo Editor" r:id="rId5" imgW="3409524" imgH="78115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5181600"/>
                        <a:ext cx="6019800" cy="1379538"/>
                      </a:xfrm>
                      <a:prstGeom prst="rect">
                        <a:avLst/>
                      </a:prstGeom>
                      <a:noFill/>
                      <a:ln w="19050">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481735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4023"/>
                                        </p:tgtEl>
                                        <p:attrNameLst>
                                          <p:attrName>style.visibility</p:attrName>
                                        </p:attrNameLst>
                                      </p:cBhvr>
                                      <p:to>
                                        <p:strVal val="visible"/>
                                      </p:to>
                                    </p:set>
                                    <p:anim calcmode="lin" valueType="num">
                                      <p:cBhvr additive="base">
                                        <p:cTn id="7" dur="500" fill="hold"/>
                                        <p:tgtEl>
                                          <p:spTgt spid="214023"/>
                                        </p:tgtEl>
                                        <p:attrNameLst>
                                          <p:attrName>ppt_x</p:attrName>
                                        </p:attrNameLst>
                                      </p:cBhvr>
                                      <p:tavLst>
                                        <p:tav tm="0">
                                          <p:val>
                                            <p:strVal val="#ppt_x"/>
                                          </p:val>
                                        </p:tav>
                                        <p:tav tm="100000">
                                          <p:val>
                                            <p:strVal val="#ppt_x"/>
                                          </p:val>
                                        </p:tav>
                                      </p:tavLst>
                                    </p:anim>
                                    <p:anim calcmode="lin" valueType="num">
                                      <p:cBhvr additive="base">
                                        <p:cTn id="8" dur="500" fill="hold"/>
                                        <p:tgtEl>
                                          <p:spTgt spid="2140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p:cNvSpPr txBox="1"/>
          <p:nvPr/>
        </p:nvSpPr>
        <p:spPr>
          <a:xfrm>
            <a:off x="68895" y="88732"/>
            <a:ext cx="9087744" cy="461665"/>
          </a:xfrm>
          <a:prstGeom prst="rect">
            <a:avLst/>
          </a:prstGeom>
          <a:noFill/>
        </p:spPr>
        <p:txBody>
          <a:bodyPr wrap="none" rtlCol="0">
            <a:spAutoFit/>
          </a:bodyPr>
          <a:lstStyle/>
          <a:p>
            <a:r>
              <a:rPr lang="pl-PL" sz="2400" b="1" dirty="0" smtClean="0">
                <a:solidFill>
                  <a:srgbClr val="990000"/>
                </a:solidFill>
                <a:latin typeface="Arial" panose="020B0604020202020204" pitchFamily="34" charset="0"/>
                <a:cs typeface="Arial" panose="020B0604020202020204" pitchFamily="34" charset="0"/>
              </a:rPr>
              <a:t>Wpływ akomodacji oka na powstawanie obrazu na siatkówce</a:t>
            </a:r>
            <a:endParaRPr lang="pl-PL" sz="2400" b="1" dirty="0">
              <a:solidFill>
                <a:srgbClr val="990000"/>
              </a:solidFill>
              <a:latin typeface="Arial" panose="020B0604020202020204" pitchFamily="34" charset="0"/>
              <a:cs typeface="Arial" panose="020B0604020202020204" pitchFamily="34" charset="0"/>
            </a:endParaRPr>
          </a:p>
        </p:txBody>
      </p:sp>
      <p:grpSp>
        <p:nvGrpSpPr>
          <p:cNvPr id="22" name="Grupa 21"/>
          <p:cNvGrpSpPr/>
          <p:nvPr/>
        </p:nvGrpSpPr>
        <p:grpSpPr>
          <a:xfrm>
            <a:off x="0" y="929506"/>
            <a:ext cx="4656887" cy="1639218"/>
            <a:chOff x="0" y="929506"/>
            <a:chExt cx="4656887" cy="1639218"/>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7510" y="929506"/>
              <a:ext cx="2759377" cy="1639218"/>
            </a:xfrm>
            <a:prstGeom prst="rect">
              <a:avLst/>
            </a:prstGeom>
          </p:spPr>
        </p:pic>
        <p:sp>
          <p:nvSpPr>
            <p:cNvPr id="9" name="pole tekstowe 8"/>
            <p:cNvSpPr txBox="1"/>
            <p:nvPr/>
          </p:nvSpPr>
          <p:spPr>
            <a:xfrm>
              <a:off x="0" y="1287450"/>
              <a:ext cx="1803972" cy="1200329"/>
            </a:xfrm>
            <a:prstGeom prst="rect">
              <a:avLst/>
            </a:prstGeom>
            <a:noFill/>
          </p:spPr>
          <p:txBody>
            <a:bodyPr wrap="square" rtlCol="0">
              <a:spAutoFit/>
            </a:bodyPr>
            <a:lstStyle/>
            <a:p>
              <a:pPr algn="ctr"/>
              <a:r>
                <a:rPr lang="pl-PL" dirty="0" smtClean="0"/>
                <a:t>Oko </a:t>
              </a:r>
              <a:br>
                <a:rPr lang="pl-PL" dirty="0" smtClean="0"/>
              </a:br>
              <a:r>
                <a:rPr lang="pl-PL" dirty="0" err="1" smtClean="0"/>
                <a:t>normowzroczne</a:t>
              </a:r>
              <a:r>
                <a:rPr lang="pl-PL" dirty="0" smtClean="0"/>
                <a:t> przy wyłączonej akomodacji</a:t>
              </a:r>
              <a:endParaRPr lang="pl-PL" dirty="0"/>
            </a:p>
          </p:txBody>
        </p:sp>
      </p:grpSp>
      <p:grpSp>
        <p:nvGrpSpPr>
          <p:cNvPr id="12" name="Grupa 11"/>
          <p:cNvGrpSpPr/>
          <p:nvPr/>
        </p:nvGrpSpPr>
        <p:grpSpPr>
          <a:xfrm>
            <a:off x="0" y="3027939"/>
            <a:ext cx="4657957" cy="1587541"/>
            <a:chOff x="-1070" y="2731606"/>
            <a:chExt cx="4657957" cy="1587541"/>
          </a:xfrm>
        </p:grpSpPr>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0" y="2731606"/>
              <a:ext cx="2759377" cy="1587541"/>
            </a:xfrm>
            <a:prstGeom prst="rect">
              <a:avLst/>
            </a:prstGeom>
          </p:spPr>
        </p:pic>
        <p:sp>
          <p:nvSpPr>
            <p:cNvPr id="10" name="pole tekstowe 9"/>
            <p:cNvSpPr txBox="1"/>
            <p:nvPr/>
          </p:nvSpPr>
          <p:spPr>
            <a:xfrm>
              <a:off x="-1070" y="3042630"/>
              <a:ext cx="1898580" cy="923330"/>
            </a:xfrm>
            <a:prstGeom prst="rect">
              <a:avLst/>
            </a:prstGeom>
            <a:noFill/>
          </p:spPr>
          <p:txBody>
            <a:bodyPr wrap="square" rtlCol="0">
              <a:spAutoFit/>
            </a:bodyPr>
            <a:lstStyle/>
            <a:p>
              <a:pPr algn="ctr"/>
              <a:r>
                <a:rPr lang="pl-PL" dirty="0" smtClean="0"/>
                <a:t>Oko normo-</a:t>
              </a:r>
              <a:br>
                <a:rPr lang="pl-PL" dirty="0" smtClean="0"/>
              </a:br>
              <a:r>
                <a:rPr lang="pl-PL" dirty="0" smtClean="0"/>
                <a:t>wzroczne przy </a:t>
              </a:r>
              <a:br>
                <a:rPr lang="pl-PL" dirty="0" smtClean="0"/>
              </a:br>
              <a:r>
                <a:rPr lang="pl-PL" dirty="0" smtClean="0"/>
                <a:t>patrzeniu z bliska</a:t>
              </a:r>
              <a:endParaRPr lang="pl-PL" dirty="0"/>
            </a:p>
          </p:txBody>
        </p:sp>
      </p:grpSp>
      <p:grpSp>
        <p:nvGrpSpPr>
          <p:cNvPr id="16" name="Grupa 15"/>
          <p:cNvGrpSpPr/>
          <p:nvPr/>
        </p:nvGrpSpPr>
        <p:grpSpPr>
          <a:xfrm>
            <a:off x="4979221" y="3790575"/>
            <a:ext cx="2709333" cy="2752209"/>
            <a:chOff x="5157021" y="3369965"/>
            <a:chExt cx="2709333" cy="2752209"/>
          </a:xfrm>
        </p:grpSpPr>
        <p:sp>
          <p:nvSpPr>
            <p:cNvPr id="14" name="Strzałka zakrzywiona w prawo 13"/>
            <p:cNvSpPr/>
            <p:nvPr/>
          </p:nvSpPr>
          <p:spPr>
            <a:xfrm rot="10800000">
              <a:off x="5240867" y="3369965"/>
              <a:ext cx="731520" cy="21813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15" name="pole tekstowe 14"/>
            <p:cNvSpPr txBox="1"/>
            <p:nvPr/>
          </p:nvSpPr>
          <p:spPr>
            <a:xfrm>
              <a:off x="5157021" y="4921845"/>
              <a:ext cx="2709333" cy="1200329"/>
            </a:xfrm>
            <a:prstGeom prst="rect">
              <a:avLst/>
            </a:prstGeom>
            <a:noFill/>
          </p:spPr>
          <p:txBody>
            <a:bodyPr wrap="square" rtlCol="0">
              <a:spAutoFit/>
            </a:bodyPr>
            <a:lstStyle/>
            <a:p>
              <a:pPr algn="r"/>
              <a:r>
                <a:rPr lang="pl-PL" dirty="0" smtClean="0"/>
                <a:t>Podczas wyłączania akomodacji obraz </a:t>
              </a:r>
              <a:br>
                <a:rPr lang="pl-PL" dirty="0" smtClean="0"/>
              </a:br>
              <a:r>
                <a:rPr lang="pl-PL" dirty="0" smtClean="0"/>
                <a:t>bliskiego przedmiotu</a:t>
              </a:r>
              <a:br>
                <a:rPr lang="pl-PL" dirty="0" smtClean="0"/>
              </a:br>
              <a:r>
                <a:rPr lang="pl-PL" dirty="0" smtClean="0"/>
                <a:t>powstaje za siatkówką</a:t>
              </a:r>
              <a:endParaRPr lang="pl-PL" dirty="0"/>
            </a:p>
          </p:txBody>
        </p:sp>
      </p:grpSp>
      <p:grpSp>
        <p:nvGrpSpPr>
          <p:cNvPr id="21" name="Grupa 20"/>
          <p:cNvGrpSpPr/>
          <p:nvPr/>
        </p:nvGrpSpPr>
        <p:grpSpPr>
          <a:xfrm>
            <a:off x="4750425" y="980669"/>
            <a:ext cx="4283294" cy="3949720"/>
            <a:chOff x="4750425" y="970044"/>
            <a:chExt cx="4283294" cy="3949720"/>
          </a:xfrm>
        </p:grpSpPr>
        <p:grpSp>
          <p:nvGrpSpPr>
            <p:cNvPr id="19" name="Grupa 18"/>
            <p:cNvGrpSpPr/>
            <p:nvPr/>
          </p:nvGrpSpPr>
          <p:grpSpPr>
            <a:xfrm>
              <a:off x="4750425" y="970044"/>
              <a:ext cx="4283294" cy="2195394"/>
              <a:chOff x="4750425" y="970044"/>
              <a:chExt cx="4283294" cy="2195394"/>
            </a:xfrm>
          </p:grpSpPr>
          <p:pic>
            <p:nvPicPr>
              <p:cNvPr id="17" name="Obraz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0425" y="970044"/>
                <a:ext cx="4283294" cy="1598680"/>
              </a:xfrm>
              <a:prstGeom prst="rect">
                <a:avLst/>
              </a:prstGeom>
            </p:spPr>
          </p:pic>
          <p:sp>
            <p:nvSpPr>
              <p:cNvPr id="18" name="Strzałka wygięta w górę 17"/>
              <p:cNvSpPr/>
              <p:nvPr/>
            </p:nvSpPr>
            <p:spPr>
              <a:xfrm>
                <a:off x="4948691" y="2767719"/>
                <a:ext cx="2073511" cy="397719"/>
              </a:xfrm>
              <a:prstGeom prst="ben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20" name="pole tekstowe 19"/>
            <p:cNvSpPr txBox="1"/>
            <p:nvPr/>
          </p:nvSpPr>
          <p:spPr>
            <a:xfrm>
              <a:off x="5794587" y="3165438"/>
              <a:ext cx="3239131" cy="1754326"/>
            </a:xfrm>
            <a:prstGeom prst="rect">
              <a:avLst/>
            </a:prstGeom>
            <a:noFill/>
          </p:spPr>
          <p:txBody>
            <a:bodyPr wrap="square" rtlCol="0">
              <a:spAutoFit/>
            </a:bodyPr>
            <a:lstStyle/>
            <a:p>
              <a:r>
                <a:rPr lang="pl-PL" dirty="0" smtClean="0">
                  <a:solidFill>
                    <a:srgbClr val="FF0000"/>
                  </a:solidFill>
                </a:rPr>
                <a:t>Podczas wyłączania mięśni </a:t>
              </a:r>
              <a:br>
                <a:rPr lang="pl-PL" dirty="0" smtClean="0">
                  <a:solidFill>
                    <a:srgbClr val="FF0000"/>
                  </a:solidFill>
                </a:rPr>
              </a:br>
              <a:r>
                <a:rPr lang="pl-PL" dirty="0" smtClean="0">
                  <a:solidFill>
                    <a:srgbClr val="FF0000"/>
                  </a:solidFill>
                </a:rPr>
                <a:t>rzęskowych obraz przedmiotu </a:t>
              </a:r>
            </a:p>
            <a:p>
              <a:r>
                <a:rPr lang="pl-PL" dirty="0" smtClean="0">
                  <a:solidFill>
                    <a:srgbClr val="FF0000"/>
                  </a:solidFill>
                </a:rPr>
                <a:t>bliskiego powstaje za siatkówką. Oko zaczyna rosnąć wzdłuż osi oka – pojawia się </a:t>
              </a:r>
              <a:r>
                <a:rPr lang="pl-PL" b="1" dirty="0" smtClean="0">
                  <a:solidFill>
                    <a:srgbClr val="C00000"/>
                  </a:solidFill>
                </a:rPr>
                <a:t>krótkowzroczność</a:t>
              </a:r>
              <a:r>
                <a:rPr lang="pl-PL" dirty="0" smtClean="0">
                  <a:solidFill>
                    <a:srgbClr val="C00000"/>
                  </a:solidFill>
                </a:rPr>
                <a:t> </a:t>
              </a:r>
              <a:r>
                <a:rPr lang="pl-PL" b="1" dirty="0" smtClean="0">
                  <a:solidFill>
                    <a:srgbClr val="C00000"/>
                  </a:solidFill>
                </a:rPr>
                <a:t>osiowa</a:t>
              </a:r>
              <a:endParaRPr lang="pl-PL" b="1" dirty="0">
                <a:solidFill>
                  <a:srgbClr val="C00000"/>
                </a:solidFill>
              </a:endParaRPr>
            </a:p>
          </p:txBody>
        </p:sp>
      </p:grpSp>
      <p:grpSp>
        <p:nvGrpSpPr>
          <p:cNvPr id="24" name="Grupa 23"/>
          <p:cNvGrpSpPr/>
          <p:nvPr/>
        </p:nvGrpSpPr>
        <p:grpSpPr>
          <a:xfrm>
            <a:off x="0" y="5036108"/>
            <a:ext cx="4656887" cy="1651971"/>
            <a:chOff x="0" y="5036108"/>
            <a:chExt cx="4656887" cy="1651971"/>
          </a:xfrm>
        </p:grpSpPr>
        <p:sp>
          <p:nvSpPr>
            <p:cNvPr id="11" name="pole tekstowe 10"/>
            <p:cNvSpPr txBox="1"/>
            <p:nvPr/>
          </p:nvSpPr>
          <p:spPr>
            <a:xfrm>
              <a:off x="0" y="5123430"/>
              <a:ext cx="1898580" cy="1477328"/>
            </a:xfrm>
            <a:prstGeom prst="rect">
              <a:avLst/>
            </a:prstGeom>
            <a:noFill/>
          </p:spPr>
          <p:txBody>
            <a:bodyPr wrap="square" rtlCol="0">
              <a:spAutoFit/>
            </a:bodyPr>
            <a:lstStyle/>
            <a:p>
              <a:pPr algn="ctr"/>
              <a:r>
                <a:rPr lang="pl-PL" dirty="0" smtClean="0"/>
                <a:t>Oko normo-</a:t>
              </a:r>
              <a:br>
                <a:rPr lang="pl-PL" dirty="0" smtClean="0"/>
              </a:br>
              <a:r>
                <a:rPr lang="pl-PL" dirty="0" smtClean="0"/>
                <a:t>wzroczne przy </a:t>
              </a:r>
              <a:br>
                <a:rPr lang="pl-PL" dirty="0" smtClean="0"/>
              </a:br>
              <a:r>
                <a:rPr lang="pl-PL" dirty="0" smtClean="0"/>
                <a:t>patrzeniu z bliska</a:t>
              </a:r>
              <a:br>
                <a:rPr lang="pl-PL" dirty="0" smtClean="0"/>
              </a:br>
              <a:r>
                <a:rPr lang="pl-PL" dirty="0" smtClean="0"/>
                <a:t>po włączeniu akomodacji</a:t>
              </a:r>
              <a:endParaRPr lang="pl-PL" dirty="0"/>
            </a:p>
          </p:txBody>
        </p:sp>
        <p:pic>
          <p:nvPicPr>
            <p:cNvPr id="23" name="Obraz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0392" y="5036108"/>
              <a:ext cx="2776495" cy="1651971"/>
            </a:xfrm>
            <a:prstGeom prst="rect">
              <a:avLst/>
            </a:prstGeom>
          </p:spPr>
        </p:pic>
      </p:grpSp>
    </p:spTree>
    <p:extLst>
      <p:ext uri="{BB962C8B-B14F-4D97-AF65-F5344CB8AC3E}">
        <p14:creationId xmlns:p14="http://schemas.microsoft.com/office/powerpoint/2010/main" val="170199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1+#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1328676" y="1054456"/>
            <a:ext cx="6773333" cy="3879765"/>
          </a:xfrm>
          <a:prstGeom prst="rect">
            <a:avLst/>
          </a:prstGeom>
          <a:ln>
            <a:solidFill>
              <a:srgbClr val="990000"/>
            </a:solidFill>
          </a:ln>
        </p:spPr>
      </p:pic>
      <p:sp>
        <p:nvSpPr>
          <p:cNvPr id="4" name="Prostokąt 3"/>
          <p:cNvSpPr/>
          <p:nvPr/>
        </p:nvSpPr>
        <p:spPr>
          <a:xfrm>
            <a:off x="2516112" y="6211669"/>
            <a:ext cx="6548758" cy="646331"/>
          </a:xfrm>
          <a:prstGeom prst="rect">
            <a:avLst/>
          </a:prstGeom>
        </p:spPr>
        <p:txBody>
          <a:bodyPr wrap="square">
            <a:spAutoFit/>
          </a:bodyPr>
          <a:lstStyle/>
          <a:p>
            <a:r>
              <a:rPr lang="pl-PL" i="1" dirty="0" smtClean="0"/>
              <a:t>Myopia </a:t>
            </a:r>
            <a:r>
              <a:rPr lang="pl-PL" i="1" dirty="0" err="1" smtClean="0"/>
              <a:t>progression</a:t>
            </a:r>
            <a:r>
              <a:rPr lang="pl-PL" i="1" dirty="0" smtClean="0"/>
              <a:t> </a:t>
            </a:r>
            <a:r>
              <a:rPr lang="pl-PL" i="1" dirty="0" err="1" smtClean="0"/>
              <a:t>among</a:t>
            </a:r>
            <a:r>
              <a:rPr lang="pl-PL" i="1" dirty="0" smtClean="0"/>
              <a:t> </a:t>
            </a:r>
            <a:r>
              <a:rPr lang="pl-PL" i="1" dirty="0" err="1" smtClean="0"/>
              <a:t>preschool</a:t>
            </a:r>
            <a:r>
              <a:rPr lang="pl-PL" i="1" dirty="0" smtClean="0"/>
              <a:t> </a:t>
            </a:r>
            <a:r>
              <a:rPr lang="pl-PL" i="1" dirty="0" err="1" smtClean="0"/>
              <a:t>Chinese</a:t>
            </a:r>
            <a:r>
              <a:rPr lang="pl-PL" i="1" dirty="0" smtClean="0"/>
              <a:t> </a:t>
            </a:r>
            <a:r>
              <a:rPr lang="pl-PL" i="1" dirty="0" err="1" smtClean="0"/>
              <a:t>children</a:t>
            </a:r>
            <a:r>
              <a:rPr lang="pl-PL" i="1" dirty="0" smtClean="0"/>
              <a:t> in Hong Kong</a:t>
            </a:r>
          </a:p>
          <a:p>
            <a:r>
              <a:rPr lang="pl-PL" dirty="0" smtClean="0"/>
              <a:t>Ann </a:t>
            </a:r>
            <a:r>
              <a:rPr lang="pl-PL" dirty="0" err="1" smtClean="0"/>
              <a:t>Acad</a:t>
            </a:r>
            <a:r>
              <a:rPr lang="pl-PL" dirty="0" smtClean="0"/>
              <a:t> Med. </a:t>
            </a:r>
            <a:r>
              <a:rPr lang="pl-PL" dirty="0" err="1" smtClean="0"/>
              <a:t>Singapore</a:t>
            </a:r>
            <a:r>
              <a:rPr lang="pl-PL" dirty="0" smtClean="0"/>
              <a:t>, 2004, vol. 33, </a:t>
            </a:r>
            <a:r>
              <a:rPr lang="pl-PL" dirty="0" err="1" smtClean="0"/>
              <a:t>pp</a:t>
            </a:r>
            <a:r>
              <a:rPr lang="pl-PL" dirty="0" smtClean="0"/>
              <a:t> 39-43</a:t>
            </a:r>
            <a:endParaRPr lang="pl-PL" dirty="0"/>
          </a:p>
        </p:txBody>
      </p:sp>
      <p:sp>
        <p:nvSpPr>
          <p:cNvPr id="5" name="pole tekstowe 4"/>
          <p:cNvSpPr txBox="1"/>
          <p:nvPr/>
        </p:nvSpPr>
        <p:spPr>
          <a:xfrm>
            <a:off x="1916676" y="5008749"/>
            <a:ext cx="5750870" cy="369332"/>
          </a:xfrm>
          <a:prstGeom prst="rect">
            <a:avLst/>
          </a:prstGeom>
          <a:noFill/>
        </p:spPr>
        <p:txBody>
          <a:bodyPr wrap="none" rtlCol="0">
            <a:spAutoFit/>
          </a:bodyPr>
          <a:lstStyle/>
          <a:p>
            <a:r>
              <a:rPr lang="pl-PL" dirty="0" smtClean="0"/>
              <a:t>Względny przyrost dzieci z krótkowzrocznością w ciągu 5 lat</a:t>
            </a:r>
            <a:endParaRPr lang="pl-PL" dirty="0"/>
          </a:p>
        </p:txBody>
      </p:sp>
      <p:sp>
        <p:nvSpPr>
          <p:cNvPr id="3" name="pole tekstowe 2"/>
          <p:cNvSpPr txBox="1"/>
          <p:nvPr/>
        </p:nvSpPr>
        <p:spPr>
          <a:xfrm>
            <a:off x="1212621" y="318408"/>
            <a:ext cx="7005444" cy="461665"/>
          </a:xfrm>
          <a:prstGeom prst="rect">
            <a:avLst/>
          </a:prstGeom>
          <a:noFill/>
        </p:spPr>
        <p:txBody>
          <a:bodyPr wrap="none" rtlCol="0">
            <a:spAutoFit/>
          </a:bodyPr>
          <a:lstStyle/>
          <a:p>
            <a:pPr algn="ctr"/>
            <a:r>
              <a:rPr lang="pl-PL" sz="2400" b="1" dirty="0" smtClean="0">
                <a:solidFill>
                  <a:srgbClr val="990000"/>
                </a:solidFill>
                <a:latin typeface="Arial" panose="020B0604020202020204" pitchFamily="34" charset="0"/>
                <a:cs typeface="Arial" panose="020B0604020202020204" pitchFamily="34" charset="0"/>
              </a:rPr>
              <a:t>Przyrost krótkowzroczności u dzieci z wiekiem</a:t>
            </a:r>
            <a:endParaRPr lang="pl-PL" sz="2400" b="1" dirty="0">
              <a:solidFill>
                <a:srgbClr val="99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9306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40175" y="170663"/>
            <a:ext cx="8387210" cy="2585323"/>
          </a:xfrm>
          <a:prstGeom prst="rect">
            <a:avLst/>
          </a:prstGeom>
        </p:spPr>
        <p:txBody>
          <a:bodyPr wrap="square">
            <a:spAutoFit/>
          </a:bodyPr>
          <a:lstStyle/>
          <a:p>
            <a:pPr indent="271463" algn="just"/>
            <a:r>
              <a:rPr lang="pl-PL" dirty="0" smtClean="0"/>
              <a:t>Krótkowzroczność </a:t>
            </a:r>
            <a:r>
              <a:rPr lang="pl-PL" dirty="0"/>
              <a:t>najintensywniej rozwija się w </a:t>
            </a:r>
            <a:r>
              <a:rPr lang="pl-PL" dirty="0" smtClean="0"/>
              <a:t>rejonie Azji </a:t>
            </a:r>
            <a:r>
              <a:rPr lang="pl-PL" dirty="0"/>
              <a:t>Południowo-Wschodniej. </a:t>
            </a:r>
            <a:r>
              <a:rPr lang="pl-PL" dirty="0" smtClean="0"/>
              <a:t>W </a:t>
            </a:r>
            <a:r>
              <a:rPr lang="pl-PL" dirty="0"/>
              <a:t>ciągu </a:t>
            </a:r>
            <a:r>
              <a:rPr lang="pl-PL" dirty="0" smtClean="0"/>
              <a:t>ostatnich 30 </a:t>
            </a:r>
            <a:r>
              <a:rPr lang="pl-PL" dirty="0"/>
              <a:t>lat liczba młodych dorosłych </a:t>
            </a:r>
            <a:r>
              <a:rPr lang="pl-PL" dirty="0" smtClean="0"/>
              <a:t>z </a:t>
            </a:r>
            <a:r>
              <a:rPr lang="pl-PL" dirty="0" smtClean="0"/>
              <a:t>krótkowzrocznością podwoiła </a:t>
            </a:r>
            <a:r>
              <a:rPr lang="pl-PL" dirty="0"/>
              <a:t>się </a:t>
            </a:r>
            <a:r>
              <a:rPr lang="pl-PL" dirty="0" smtClean="0"/>
              <a:t/>
            </a:r>
            <a:br>
              <a:rPr lang="pl-PL" dirty="0" smtClean="0"/>
            </a:br>
            <a:r>
              <a:rPr lang="pl-PL" dirty="0" smtClean="0"/>
              <a:t>i </a:t>
            </a:r>
            <a:r>
              <a:rPr lang="pl-PL" dirty="0"/>
              <a:t>ich odsetek osiąga tam ponad </a:t>
            </a:r>
            <a:r>
              <a:rPr lang="pl-PL" dirty="0" smtClean="0"/>
              <a:t>90%. </a:t>
            </a:r>
            <a:r>
              <a:rPr lang="pl-PL" dirty="0" smtClean="0"/>
              <a:t>W </a:t>
            </a:r>
            <a:r>
              <a:rPr lang="pl-PL" dirty="0" smtClean="0"/>
              <a:t>Korei Południowej krótkowzroczność </a:t>
            </a:r>
            <a:r>
              <a:rPr lang="pl-PL" dirty="0"/>
              <a:t>ma aż 97% 19-latkow</a:t>
            </a:r>
            <a:r>
              <a:rPr lang="pl-PL" dirty="0" smtClean="0"/>
              <a:t>, a </a:t>
            </a:r>
            <a:r>
              <a:rPr lang="pl-PL" dirty="0"/>
              <a:t>w Chinach 95,5%, w tym u 19,5% występuje </a:t>
            </a:r>
            <a:r>
              <a:rPr lang="pl-PL" dirty="0" smtClean="0"/>
              <a:t>krótkowzroczność wysoka. </a:t>
            </a:r>
          </a:p>
          <a:p>
            <a:pPr indent="271463" algn="just"/>
            <a:r>
              <a:rPr lang="pl-PL" dirty="0" smtClean="0"/>
              <a:t>W </a:t>
            </a:r>
            <a:r>
              <a:rPr lang="pl-PL" dirty="0"/>
              <a:t>USA i w Europie już ok. 50% </a:t>
            </a:r>
            <a:r>
              <a:rPr lang="pl-PL" dirty="0" smtClean="0"/>
              <a:t>absolwentów szkół </a:t>
            </a:r>
            <a:r>
              <a:rPr lang="pl-PL" dirty="0"/>
              <a:t>jest </a:t>
            </a:r>
            <a:r>
              <a:rPr lang="pl-PL" dirty="0" smtClean="0"/>
              <a:t>krótkowzrocznych, </a:t>
            </a:r>
            <a:r>
              <a:rPr lang="pl-PL" dirty="0"/>
              <a:t>przy czym liczba </a:t>
            </a:r>
            <a:r>
              <a:rPr lang="pl-PL" dirty="0" smtClean="0"/>
              <a:t>ta podwoiła </a:t>
            </a:r>
            <a:r>
              <a:rPr lang="pl-PL" dirty="0"/>
              <a:t>się w ciągu ostatnich 50 </a:t>
            </a:r>
            <a:r>
              <a:rPr lang="pl-PL" dirty="0" smtClean="0"/>
              <a:t>lat. </a:t>
            </a:r>
          </a:p>
          <a:p>
            <a:pPr indent="271463" algn="just"/>
            <a:r>
              <a:rPr lang="pl-PL" dirty="0" smtClean="0"/>
              <a:t>W </a:t>
            </a:r>
            <a:r>
              <a:rPr lang="pl-PL" dirty="0"/>
              <a:t>Europie </a:t>
            </a:r>
            <a:r>
              <a:rPr lang="pl-PL" dirty="0" smtClean="0"/>
              <a:t>korekcję okularową krótkowzroczności </a:t>
            </a:r>
            <a:r>
              <a:rPr lang="pl-PL" dirty="0"/>
              <a:t>stosuje 3–5% </a:t>
            </a:r>
            <a:r>
              <a:rPr lang="pl-PL" dirty="0" smtClean="0"/>
              <a:t>10-latków, wśród </a:t>
            </a:r>
            <a:r>
              <a:rPr lang="pl-PL" dirty="0"/>
              <a:t>dzieci w wieku 12–13 lat odsetek ten wynosi już </a:t>
            </a:r>
            <a:r>
              <a:rPr lang="pl-PL" dirty="0" smtClean="0"/>
              <a:t>20%, wśród </a:t>
            </a:r>
            <a:r>
              <a:rPr lang="pl-PL" dirty="0"/>
              <a:t>20–24-latkow – blisko </a:t>
            </a:r>
            <a:r>
              <a:rPr lang="pl-PL" dirty="0" smtClean="0"/>
              <a:t>40%, </a:t>
            </a:r>
            <a:r>
              <a:rPr lang="pl-PL" dirty="0"/>
              <a:t>natomiast </a:t>
            </a:r>
            <a:r>
              <a:rPr lang="pl-PL" dirty="0" smtClean="0"/>
              <a:t>wśród ludzi </a:t>
            </a:r>
            <a:r>
              <a:rPr lang="pl-PL" dirty="0"/>
              <a:t>przed ukończeniem 30. r.ż. – prawie </a:t>
            </a:r>
            <a:r>
              <a:rPr lang="pl-PL" dirty="0" smtClean="0"/>
              <a:t>50%. </a:t>
            </a:r>
            <a:r>
              <a:rPr lang="pl-PL" b="1" dirty="0" smtClean="0">
                <a:cs typeface="Arial" panose="020B0604020202020204" pitchFamily="34" charset="0"/>
              </a:rPr>
              <a:t>*</a:t>
            </a:r>
            <a:endParaRPr lang="pl-PL" b="1" dirty="0">
              <a:cs typeface="Arial" panose="020B0604020202020204" pitchFamily="34" charset="0"/>
            </a:endParaRPr>
          </a:p>
        </p:txBody>
      </p:sp>
      <p:sp>
        <p:nvSpPr>
          <p:cNvPr id="3" name="Prostokąt 2"/>
          <p:cNvSpPr/>
          <p:nvPr/>
        </p:nvSpPr>
        <p:spPr>
          <a:xfrm>
            <a:off x="440175" y="3217580"/>
            <a:ext cx="8625253" cy="2816156"/>
          </a:xfrm>
          <a:prstGeom prst="rect">
            <a:avLst/>
          </a:prstGeom>
        </p:spPr>
        <p:txBody>
          <a:bodyPr wrap="square">
            <a:spAutoFit/>
          </a:bodyPr>
          <a:lstStyle/>
          <a:p>
            <a:pPr algn="just">
              <a:spcAft>
                <a:spcPts val="600"/>
              </a:spcAft>
            </a:pPr>
            <a:r>
              <a:rPr lang="pl-PL" dirty="0"/>
              <a:t>Aby </a:t>
            </a:r>
            <a:r>
              <a:rPr lang="pl-PL" dirty="0" smtClean="0"/>
              <a:t>chronić oko przed pojawieniem się krótkowzroczności </a:t>
            </a:r>
            <a:r>
              <a:rPr lang="pl-PL" dirty="0"/>
              <a:t>u dziecka, lub spowolnić jej </a:t>
            </a:r>
            <a:r>
              <a:rPr lang="pl-PL" dirty="0" smtClean="0"/>
              <a:t>przyrost, chcemy </a:t>
            </a:r>
            <a:r>
              <a:rPr lang="pl-PL" u="sng" dirty="0"/>
              <a:t>by </a:t>
            </a:r>
            <a:r>
              <a:rPr lang="pl-PL" u="sng" dirty="0" smtClean="0"/>
              <a:t>przyrost długości oka </a:t>
            </a:r>
            <a:r>
              <a:rPr lang="pl-PL" u="sng" dirty="0"/>
              <a:t>nie </a:t>
            </a:r>
            <a:r>
              <a:rPr lang="pl-PL" u="sng" dirty="0" smtClean="0"/>
              <a:t>był większy niż wynika to z fizjologii</a:t>
            </a:r>
            <a:r>
              <a:rPr lang="pl-PL" dirty="0" smtClean="0"/>
              <a:t>. </a:t>
            </a:r>
            <a:r>
              <a:rPr lang="pl-PL" dirty="0"/>
              <a:t>Co zatem </a:t>
            </a:r>
            <a:r>
              <a:rPr lang="pl-PL" dirty="0" smtClean="0"/>
              <a:t>może przyczyniać się do przyspieszonego </a:t>
            </a:r>
            <a:r>
              <a:rPr lang="pl-PL" dirty="0"/>
              <a:t>przyrost </a:t>
            </a:r>
            <a:r>
              <a:rPr lang="pl-PL" dirty="0" smtClean="0"/>
              <a:t>długości gałki ocznej? </a:t>
            </a:r>
            <a:r>
              <a:rPr lang="pl-PL" dirty="0" smtClean="0"/>
              <a:t>Podstawowe to:</a:t>
            </a:r>
          </a:p>
          <a:p>
            <a:pPr marL="285750" indent="-285750" algn="just">
              <a:spcAft>
                <a:spcPts val="600"/>
              </a:spcAft>
              <a:buFont typeface="Arial" panose="020B0604020202020204" pitchFamily="34" charset="0"/>
              <a:buChar char="•"/>
            </a:pPr>
            <a:r>
              <a:rPr lang="pl-PL" dirty="0" smtClean="0"/>
              <a:t>Długi i intensywny </a:t>
            </a:r>
            <a:r>
              <a:rPr lang="pl-PL" dirty="0"/>
              <a:t>wysiłek akomodacyjny wpływający na wzrost ciśnienia w </a:t>
            </a:r>
            <a:r>
              <a:rPr lang="pl-PL" dirty="0" smtClean="0"/>
              <a:t>gałce ocznej i związane z tym częste powstawanie obrazu </a:t>
            </a:r>
            <a:r>
              <a:rPr lang="pl-PL" dirty="0" smtClean="0"/>
              <a:t>za siatkówką </a:t>
            </a:r>
            <a:r>
              <a:rPr lang="pl-PL" dirty="0" smtClean="0"/>
              <a:t>przy </a:t>
            </a:r>
            <a:r>
              <a:rPr lang="pl-PL" dirty="0"/>
              <a:t>patrzeniu </a:t>
            </a:r>
            <a:r>
              <a:rPr lang="pl-PL" dirty="0" smtClean="0"/>
              <a:t>z bliska.</a:t>
            </a:r>
            <a:endParaRPr lang="pl-PL" dirty="0"/>
          </a:p>
          <a:p>
            <a:pPr marL="271463" indent="-271463" algn="just">
              <a:spcAft>
                <a:spcPts val="600"/>
              </a:spcAft>
              <a:buFont typeface="Arial" panose="020B0604020202020204" pitchFamily="34" charset="0"/>
              <a:buChar char="•"/>
            </a:pPr>
            <a:r>
              <a:rPr lang="pl-PL" dirty="0" smtClean="0"/>
              <a:t>Wpływ </a:t>
            </a:r>
            <a:r>
              <a:rPr lang="pl-PL" dirty="0"/>
              <a:t>konwergencji </a:t>
            </a:r>
            <a:r>
              <a:rPr lang="pl-PL" dirty="0" smtClean="0"/>
              <a:t>widzenia obuocznego podczas akomodacji,</a:t>
            </a:r>
            <a:endParaRPr lang="pl-PL" dirty="0"/>
          </a:p>
          <a:p>
            <a:pPr marL="271463" indent="-271463" algn="just">
              <a:spcAft>
                <a:spcPts val="600"/>
              </a:spcAft>
              <a:buFont typeface="Arial" panose="020B0604020202020204" pitchFamily="34" charset="0"/>
              <a:buChar char="•"/>
            </a:pPr>
            <a:r>
              <a:rPr lang="pl-PL" dirty="0" smtClean="0"/>
              <a:t>Zbyt długotrwałe napięcie ciała rzęskowego w oku podczas akomodacji powodujące dodatkowy wzrost długości oka.</a:t>
            </a:r>
            <a:endParaRPr lang="pl-PL" dirty="0">
              <a:effectLst/>
            </a:endParaRPr>
          </a:p>
        </p:txBody>
      </p:sp>
      <p:sp>
        <p:nvSpPr>
          <p:cNvPr id="4" name="Prostokąt 3"/>
          <p:cNvSpPr/>
          <p:nvPr/>
        </p:nvSpPr>
        <p:spPr>
          <a:xfrm>
            <a:off x="0" y="6273225"/>
            <a:ext cx="9144000" cy="584775"/>
          </a:xfrm>
          <a:prstGeom prst="rect">
            <a:avLst/>
          </a:prstGeom>
        </p:spPr>
        <p:txBody>
          <a:bodyPr wrap="square">
            <a:spAutoFit/>
          </a:bodyPr>
          <a:lstStyle/>
          <a:p>
            <a:r>
              <a:rPr lang="pl-PL" sz="1600" b="1" dirty="0">
                <a:latin typeface="Arial" panose="020B0604020202020204" pitchFamily="34" charset="0"/>
                <a:cs typeface="Arial" panose="020B0604020202020204" pitchFamily="34" charset="0"/>
              </a:rPr>
              <a:t>* </a:t>
            </a:r>
            <a:r>
              <a:rPr lang="pl-PL" sz="1600" dirty="0" smtClean="0">
                <a:latin typeface="Times New Roman" panose="02020603050405020304" pitchFamily="18" charset="0"/>
                <a:cs typeface="Times New Roman" panose="02020603050405020304" pitchFamily="18" charset="0"/>
              </a:rPr>
              <a:t>A. Grzybowski, M. Szwajkowska, </a:t>
            </a:r>
            <a:r>
              <a:rPr lang="pl-PL" sz="1600" i="1" dirty="0">
                <a:latin typeface="Times New Roman" panose="02020603050405020304" pitchFamily="18" charset="0"/>
                <a:cs typeface="Times New Roman" panose="02020603050405020304" pitchFamily="18" charset="0"/>
              </a:rPr>
              <a:t>Epidemiologia i leczenie krótkowzroczności na </a:t>
            </a:r>
            <a:r>
              <a:rPr lang="pl-PL" sz="1600" i="1" dirty="0" smtClean="0">
                <a:latin typeface="Times New Roman" panose="02020603050405020304" pitchFamily="18" charset="0"/>
                <a:cs typeface="Times New Roman" panose="02020603050405020304" pitchFamily="18" charset="0"/>
              </a:rPr>
              <a:t>świecie</a:t>
            </a:r>
            <a:r>
              <a:rPr lang="pl-PL" sz="1600" dirty="0" smtClean="0">
                <a:latin typeface="Times New Roman" panose="02020603050405020304" pitchFamily="18" charset="0"/>
                <a:cs typeface="Times New Roman" panose="02020603050405020304" pitchFamily="18" charset="0"/>
              </a:rPr>
              <a:t>, </a:t>
            </a:r>
            <a:r>
              <a:rPr lang="pl-PL" sz="1600" dirty="0" err="1" smtClean="0">
                <a:latin typeface="Times New Roman" panose="02020603050405020304" pitchFamily="18" charset="0"/>
                <a:cs typeface="Times New Roman" panose="02020603050405020304" pitchFamily="18" charset="0"/>
              </a:rPr>
              <a:t>Ophthatherapy</a:t>
            </a:r>
            <a:r>
              <a:rPr lang="pl-PL" sz="1600" dirty="0" smtClean="0">
                <a:latin typeface="Times New Roman" panose="02020603050405020304" pitchFamily="18" charset="0"/>
                <a:cs typeface="Times New Roman" panose="02020603050405020304" pitchFamily="18" charset="0"/>
              </a:rPr>
              <a:t>, vol. 4. 127-135, 2017.</a:t>
            </a:r>
            <a:endParaRPr lang="pl-PL"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59270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87923" y="3183467"/>
            <a:ext cx="8857881" cy="1200329"/>
          </a:xfrm>
          <a:prstGeom prst="rect">
            <a:avLst/>
          </a:prstGeom>
          <a:noFill/>
        </p:spPr>
        <p:txBody>
          <a:bodyPr wrap="square" rtlCol="0">
            <a:spAutoFit/>
          </a:bodyPr>
          <a:lstStyle/>
          <a:p>
            <a:pPr algn="ctr"/>
            <a:r>
              <a:rPr lang="pl-PL" sz="7200" b="1" dirty="0" smtClean="0">
                <a:solidFill>
                  <a:srgbClr val="990000"/>
                </a:solidFill>
                <a:latin typeface="Segoe Print" panose="02000600000000000000" pitchFamily="2" charset="0"/>
              </a:rPr>
              <a:t>Dziękuję za uwagę</a:t>
            </a:r>
            <a:endParaRPr lang="pl-PL" sz="7200" b="1" dirty="0">
              <a:solidFill>
                <a:srgbClr val="990000"/>
              </a:solidFill>
              <a:latin typeface="Segoe Print" panose="02000600000000000000" pitchFamily="2" charset="0"/>
            </a:endParaRPr>
          </a:p>
        </p:txBody>
      </p:sp>
    </p:spTree>
    <p:extLst>
      <p:ext uri="{BB962C8B-B14F-4D97-AF65-F5344CB8AC3E}">
        <p14:creationId xmlns:p14="http://schemas.microsoft.com/office/powerpoint/2010/main" val="11762969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ChangeArrowheads="1"/>
          </p:cNvSpPr>
          <p:nvPr/>
        </p:nvSpPr>
        <p:spPr bwMode="auto">
          <a:xfrm>
            <a:off x="3314700" y="2495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l-PL" altLang="pl-PL" sz="1800"/>
          </a:p>
        </p:txBody>
      </p:sp>
      <p:sp>
        <p:nvSpPr>
          <p:cNvPr id="8195" name="Rectangle 4"/>
          <p:cNvSpPr>
            <a:spLocks noChangeArrowheads="1"/>
          </p:cNvSpPr>
          <p:nvPr/>
        </p:nvSpPr>
        <p:spPr bwMode="auto">
          <a:xfrm>
            <a:off x="342900" y="152400"/>
            <a:ext cx="861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l-PL" altLang="pl-PL" sz="2400" b="1" dirty="0" smtClean="0">
                <a:solidFill>
                  <a:srgbClr val="990000"/>
                </a:solidFill>
                <a:latin typeface="+mn-lt"/>
                <a:cs typeface="Times New Roman" panose="02020603050405020304" pitchFamily="18" charset="0"/>
              </a:rPr>
              <a:t>Zakres czułości spektralnej oka a rozkład promieniowania Słońca </a:t>
            </a:r>
            <a:br>
              <a:rPr lang="pl-PL" altLang="pl-PL" sz="2400" b="1" dirty="0" smtClean="0">
                <a:solidFill>
                  <a:srgbClr val="990000"/>
                </a:solidFill>
                <a:latin typeface="+mn-lt"/>
                <a:cs typeface="Times New Roman" panose="02020603050405020304" pitchFamily="18" charset="0"/>
              </a:rPr>
            </a:br>
            <a:r>
              <a:rPr lang="pl-PL" altLang="pl-PL" sz="2400" b="1" dirty="0" smtClean="0">
                <a:solidFill>
                  <a:srgbClr val="990000"/>
                </a:solidFill>
                <a:latin typeface="+mn-lt"/>
                <a:cs typeface="Times New Roman" panose="02020603050405020304" pitchFamily="18" charset="0"/>
              </a:rPr>
              <a:t>i krzywa absorpcji wody (głównego składnika wnętrza oka) </a:t>
            </a:r>
            <a:endParaRPr lang="pl-PL" altLang="pl-PL" sz="2400" b="1" dirty="0">
              <a:solidFill>
                <a:srgbClr val="990000"/>
              </a:solidFill>
              <a:latin typeface="+mn-lt"/>
              <a:cs typeface="Times New Roman" panose="02020603050405020304" pitchFamily="18" charset="0"/>
            </a:endParaRPr>
          </a:p>
        </p:txBody>
      </p:sp>
      <p:sp>
        <p:nvSpPr>
          <p:cNvPr id="8196" name="Text Box 6"/>
          <p:cNvSpPr>
            <a:spLocks noGrp="1" noChangeArrowheads="1"/>
          </p:cNvSpPr>
          <p:nvPr>
            <p:ph type="subTitle" idx="1"/>
          </p:nvPr>
        </p:nvSpPr>
        <p:spPr>
          <a:xfrm>
            <a:off x="820738" y="6055471"/>
            <a:ext cx="7561262" cy="685800"/>
          </a:xfrm>
          <a:solidFill>
            <a:srgbClr val="FFCC99">
              <a:alpha val="50195"/>
            </a:srgbClr>
          </a:solidFill>
          <a:ln>
            <a:solidFill>
              <a:srgbClr val="800000"/>
            </a:solidFill>
            <a:miter lim="800000"/>
            <a:headEnd/>
            <a:tailEnd/>
          </a:ln>
        </p:spPr>
        <p:txBody>
          <a:bodyPr/>
          <a:lstStyle/>
          <a:p>
            <a:pPr eaLnBrk="1" hangingPunct="1">
              <a:spcBef>
                <a:spcPct val="0"/>
              </a:spcBef>
            </a:pPr>
            <a:r>
              <a:rPr lang="pl-PL" altLang="pl-PL" sz="1800" dirty="0" smtClean="0"/>
              <a:t>Maksimum promieniowania słońca przypada dla </a:t>
            </a:r>
            <a:r>
              <a:rPr lang="pl-PL" altLang="pl-PL" sz="1800" dirty="0" smtClean="0">
                <a:cs typeface="Arial" panose="020B0604020202020204" pitchFamily="34" charset="0"/>
              </a:rPr>
              <a:t>λ</a:t>
            </a:r>
            <a:r>
              <a:rPr lang="pl-PL" altLang="pl-PL" sz="1800" dirty="0" smtClean="0"/>
              <a:t>=460nm, </a:t>
            </a:r>
            <a:br>
              <a:rPr lang="pl-PL" altLang="pl-PL" sz="1800" dirty="0" smtClean="0"/>
            </a:br>
            <a:r>
              <a:rPr lang="pl-PL" altLang="pl-PL" sz="1800" dirty="0" smtClean="0"/>
              <a:t>podczas gdy minimum pochłaniania przez wodę dla </a:t>
            </a:r>
            <a:r>
              <a:rPr lang="pl-PL" altLang="pl-PL" sz="1800" dirty="0" smtClean="0">
                <a:cs typeface="Arial" panose="020B0604020202020204" pitchFamily="34" charset="0"/>
              </a:rPr>
              <a:t>λ</a:t>
            </a:r>
            <a:r>
              <a:rPr lang="pl-PL" altLang="pl-PL" sz="1800" dirty="0" smtClean="0"/>
              <a:t>=480nm</a:t>
            </a:r>
            <a:r>
              <a:rPr lang="pl-PL" altLang="pl-PL" sz="2000" dirty="0" smtClean="0"/>
              <a:t>.</a:t>
            </a:r>
            <a:endParaRPr lang="en-US" altLang="pl-PL" sz="2000" dirty="0" smtClean="0"/>
          </a:p>
        </p:txBody>
      </p:sp>
      <p:sp>
        <p:nvSpPr>
          <p:cNvPr id="8197" name="Rectangle 7"/>
          <p:cNvSpPr>
            <a:spLocks noChangeArrowheads="1"/>
          </p:cNvSpPr>
          <p:nvPr/>
        </p:nvSpPr>
        <p:spPr bwMode="auto">
          <a:xfrm>
            <a:off x="457200" y="4920198"/>
            <a:ext cx="8075613" cy="1018742"/>
          </a:xfrm>
          <a:prstGeom prst="rect">
            <a:avLst/>
          </a:prstGeom>
          <a:solidFill>
            <a:schemeClr val="accent1">
              <a:alpha val="16000"/>
            </a:schemeClr>
          </a:solidFill>
          <a:ln w="9525">
            <a:solidFill>
              <a:srgbClr val="800000"/>
            </a:solidFill>
            <a:miter lim="800000"/>
            <a:headEnd/>
            <a:tailEnd/>
          </a:ln>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l-PL" altLang="pl-PL" sz="1600" u="sng" dirty="0"/>
              <a:t>Przykład</a:t>
            </a:r>
          </a:p>
          <a:p>
            <a:pPr algn="ctr" eaLnBrk="1" hangingPunct="1">
              <a:spcBef>
                <a:spcPct val="0"/>
              </a:spcBef>
              <a:buFontTx/>
              <a:buNone/>
            </a:pPr>
            <a:r>
              <a:rPr lang="pl-PL" altLang="pl-PL" sz="1600" dirty="0"/>
              <a:t>1</a:t>
            </a:r>
            <a:r>
              <a:rPr lang="en-US" altLang="pl-PL" sz="1600" dirty="0">
                <a:cs typeface="Times New Roman" panose="02020603050405020304" pitchFamily="18" charset="0"/>
              </a:rPr>
              <a:t>cm </a:t>
            </a:r>
            <a:r>
              <a:rPr lang="pl-PL" altLang="pl-PL" sz="1600" dirty="0">
                <a:cs typeface="Times New Roman" panose="02020603050405020304" pitchFamily="18" charset="0"/>
              </a:rPr>
              <a:t>wody destylowanej przepuszcza</a:t>
            </a:r>
            <a:r>
              <a:rPr lang="en-US" altLang="pl-PL" sz="1600" dirty="0">
                <a:cs typeface="Times New Roman" panose="02020603050405020304" pitchFamily="18" charset="0"/>
              </a:rPr>
              <a:t> 99.98%</a:t>
            </a:r>
            <a:r>
              <a:rPr lang="pl-PL" altLang="pl-PL" sz="1600" dirty="0"/>
              <a:t> wpadającego promieniowania dla długości fali</a:t>
            </a:r>
            <a:r>
              <a:rPr lang="en-US" altLang="pl-PL" sz="1600" dirty="0">
                <a:cs typeface="Times New Roman" panose="02020603050405020304" pitchFamily="18" charset="0"/>
              </a:rPr>
              <a:t> λ=480nm,</a:t>
            </a:r>
            <a:r>
              <a:rPr lang="pl-PL" altLang="pl-PL" sz="1600" dirty="0"/>
              <a:t> 99.4% dla </a:t>
            </a:r>
            <a:r>
              <a:rPr lang="en-US" altLang="pl-PL" sz="1600" dirty="0">
                <a:cs typeface="Times New Roman" panose="02020603050405020304" pitchFamily="18" charset="0"/>
              </a:rPr>
              <a:t>λ=</a:t>
            </a:r>
            <a:r>
              <a:rPr lang="pl-PL" altLang="pl-PL" sz="1600" dirty="0"/>
              <a:t>70</a:t>
            </a:r>
            <a:r>
              <a:rPr lang="en-US" altLang="pl-PL" sz="1600" dirty="0">
                <a:cs typeface="Times New Roman" panose="02020603050405020304" pitchFamily="18" charset="0"/>
              </a:rPr>
              <a:t>0nm</a:t>
            </a:r>
            <a:r>
              <a:rPr lang="pl-PL" altLang="pl-PL" sz="1600" dirty="0"/>
              <a:t>,</a:t>
            </a:r>
            <a:r>
              <a:rPr lang="en-US" altLang="pl-PL" sz="1600" dirty="0">
                <a:cs typeface="Times New Roman" panose="02020603050405020304" pitchFamily="18" charset="0"/>
              </a:rPr>
              <a:t> </a:t>
            </a:r>
            <a:r>
              <a:rPr lang="pl-PL" altLang="pl-PL" sz="1600" dirty="0">
                <a:cs typeface="Times New Roman" panose="02020603050405020304" pitchFamily="18" charset="0"/>
              </a:rPr>
              <a:t/>
            </a:r>
            <a:br>
              <a:rPr lang="pl-PL" altLang="pl-PL" sz="1600" dirty="0">
                <a:cs typeface="Times New Roman" panose="02020603050405020304" pitchFamily="18" charset="0"/>
              </a:rPr>
            </a:br>
            <a:r>
              <a:rPr lang="pl-PL" altLang="pl-PL" sz="1600" dirty="0">
                <a:cs typeface="Times New Roman" panose="02020603050405020304" pitchFamily="18" charset="0"/>
              </a:rPr>
              <a:t>i jedynie</a:t>
            </a:r>
            <a:r>
              <a:rPr lang="en-US" altLang="pl-PL" sz="1600" dirty="0">
                <a:cs typeface="Times New Roman" panose="02020603050405020304" pitchFamily="18" charset="0"/>
              </a:rPr>
              <a:t> 5.6·10</a:t>
            </a:r>
            <a:r>
              <a:rPr lang="en-US" altLang="pl-PL" sz="1600" baseline="30000" dirty="0">
                <a:cs typeface="Times New Roman" panose="02020603050405020304" pitchFamily="18" charset="0"/>
              </a:rPr>
              <a:t>-7</a:t>
            </a:r>
            <a:r>
              <a:rPr lang="en-US" altLang="pl-PL" sz="1600" dirty="0">
                <a:cs typeface="Times New Roman" panose="02020603050405020304" pitchFamily="18" charset="0"/>
              </a:rPr>
              <a:t>% </a:t>
            </a:r>
            <a:r>
              <a:rPr lang="pl-PL" altLang="pl-PL" sz="1600" dirty="0">
                <a:cs typeface="Times New Roman" panose="02020603050405020304" pitchFamily="18" charset="0"/>
              </a:rPr>
              <a:t>dla</a:t>
            </a:r>
            <a:r>
              <a:rPr lang="en-US" altLang="pl-PL" sz="1600" dirty="0">
                <a:cs typeface="Times New Roman" panose="02020603050405020304" pitchFamily="18" charset="0"/>
              </a:rPr>
              <a:t> λ=1500nm</a:t>
            </a:r>
            <a:r>
              <a:rPr lang="en-US" altLang="pl-PL" sz="1600" dirty="0">
                <a:latin typeface="Times New Roman" panose="02020603050405020304" pitchFamily="18" charset="0"/>
                <a:cs typeface="Times New Roman" panose="02020603050405020304" pitchFamily="18" charset="0"/>
              </a:rPr>
              <a:t> </a:t>
            </a:r>
          </a:p>
        </p:txBody>
      </p:sp>
      <p:grpSp>
        <p:nvGrpSpPr>
          <p:cNvPr id="3" name="Grupa 2"/>
          <p:cNvGrpSpPr/>
          <p:nvPr/>
        </p:nvGrpSpPr>
        <p:grpSpPr>
          <a:xfrm>
            <a:off x="4495006" y="1285171"/>
            <a:ext cx="4572000" cy="3501478"/>
            <a:chOff x="29369" y="1108889"/>
            <a:chExt cx="4572000" cy="3501478"/>
          </a:xfrm>
        </p:grpSpPr>
        <p:pic>
          <p:nvPicPr>
            <p:cNvPr id="819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46" y="1108889"/>
              <a:ext cx="41814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rostokąt 1"/>
            <p:cNvSpPr/>
            <p:nvPr/>
          </p:nvSpPr>
          <p:spPr>
            <a:xfrm>
              <a:off x="29369" y="3987953"/>
              <a:ext cx="4572000" cy="622414"/>
            </a:xfrm>
            <a:prstGeom prst="rect">
              <a:avLst/>
            </a:prstGeom>
          </p:spPr>
          <p:txBody>
            <a:bodyPr>
              <a:spAutoFit/>
            </a:bodyPr>
            <a:lstStyle/>
            <a:p>
              <a:pPr algn="ctr">
                <a:lnSpc>
                  <a:spcPts val="2000"/>
                </a:lnSpc>
                <a:spcBef>
                  <a:spcPct val="0"/>
                </a:spcBef>
              </a:pPr>
              <a:r>
                <a:rPr lang="pl-PL" altLang="pl-PL" dirty="0">
                  <a:cs typeface="Times New Roman" panose="02020603050405020304" pitchFamily="18" charset="0"/>
                </a:rPr>
                <a:t>Gęstość spektralna </a:t>
              </a:r>
              <a:r>
                <a:rPr lang="pl-PL" altLang="pl-PL" dirty="0" smtClean="0">
                  <a:cs typeface="Times New Roman" panose="02020603050405020304" pitchFamily="18" charset="0"/>
                </a:rPr>
                <a:t>prom. słońca </a:t>
              </a:r>
              <a:r>
                <a:rPr lang="pl-PL" altLang="pl-PL" dirty="0">
                  <a:cs typeface="Times New Roman" panose="02020603050405020304" pitchFamily="18" charset="0"/>
                </a:rPr>
                <a:t>(</a:t>
              </a:r>
              <a:r>
                <a:rPr lang="pl-PL" altLang="pl-PL" b="1" dirty="0">
                  <a:solidFill>
                    <a:srgbClr val="FF3300"/>
                  </a:solidFill>
                  <a:cs typeface="Times New Roman" panose="02020603050405020304" pitchFamily="18" charset="0"/>
                  <a:sym typeface="Symbol" panose="05050102010706020507" pitchFamily="18" charset="2"/>
                </a:rPr>
                <a:t></a:t>
              </a:r>
              <a:r>
                <a:rPr lang="pl-PL" altLang="pl-PL" dirty="0" smtClean="0">
                  <a:cs typeface="Times New Roman" panose="02020603050405020304" pitchFamily="18" charset="0"/>
                </a:rPr>
                <a:t>), w</a:t>
              </a:r>
              <a:r>
                <a:rPr lang="pl-PL" altLang="pl-PL" dirty="0" smtClean="0">
                  <a:cs typeface="Times New Roman" panose="02020603050405020304" pitchFamily="18" charset="0"/>
                  <a:sym typeface="Symbol" panose="05050102010706020507" pitchFamily="18" charset="2"/>
                </a:rPr>
                <a:t>spółczynnik </a:t>
              </a:r>
              <a:r>
                <a:rPr lang="pl-PL" altLang="pl-PL" dirty="0">
                  <a:cs typeface="Times New Roman" panose="02020603050405020304" pitchFamily="18" charset="0"/>
                  <a:sym typeface="Symbol" panose="05050102010706020507" pitchFamily="18" charset="2"/>
                </a:rPr>
                <a:t>absorpcji wody </a:t>
              </a:r>
              <a:r>
                <a:rPr lang="pl-PL" altLang="pl-PL" i="1" dirty="0">
                  <a:sym typeface="Symbol" panose="05050102010706020507" pitchFamily="18" charset="2"/>
                </a:rPr>
                <a:t>k</a:t>
              </a:r>
              <a:r>
                <a:rPr lang="pl-PL" altLang="pl-PL" dirty="0">
                  <a:sym typeface="Symbol" panose="05050102010706020507" pitchFamily="18" charset="2"/>
                </a:rPr>
                <a:t> </a:t>
              </a:r>
              <a:r>
                <a:rPr lang="pl-PL" altLang="pl-PL" dirty="0">
                  <a:cs typeface="Times New Roman" panose="02020603050405020304" pitchFamily="18" charset="0"/>
                  <a:sym typeface="Symbol" panose="05050102010706020507" pitchFamily="18" charset="2"/>
                </a:rPr>
                <a:t>(</a:t>
              </a:r>
              <a:r>
                <a:rPr lang="pl-PL" altLang="pl-PL" dirty="0">
                  <a:solidFill>
                    <a:srgbClr val="0000CC"/>
                  </a:solidFill>
                  <a:cs typeface="Times New Roman" panose="02020603050405020304" pitchFamily="18" charset="0"/>
                  <a:sym typeface="Symbol" panose="05050102010706020507" pitchFamily="18" charset="2"/>
                </a:rPr>
                <a:t>······</a:t>
              </a:r>
              <a:r>
                <a:rPr lang="pl-PL" altLang="pl-PL" dirty="0">
                  <a:cs typeface="Times New Roman" panose="02020603050405020304" pitchFamily="18" charset="0"/>
                  <a:sym typeface="Symbol" panose="05050102010706020507" pitchFamily="18" charset="2"/>
                </a:rPr>
                <a:t>)</a:t>
              </a:r>
              <a:r>
                <a:rPr lang="pl-PL" altLang="pl-PL" sz="2400" dirty="0">
                  <a:sym typeface="Symbol" panose="05050102010706020507" pitchFamily="18" charset="2"/>
                </a:rPr>
                <a:t> </a:t>
              </a:r>
              <a:endParaRPr lang="pl-PL" altLang="pl-PL" sz="2400" dirty="0">
                <a:cs typeface="Times New Roman" panose="02020603050405020304" pitchFamily="18" charset="0"/>
                <a:sym typeface="Symbol" panose="05050102010706020507" pitchFamily="18" charset="2"/>
              </a:endParaRPr>
            </a:p>
          </p:txBody>
        </p:sp>
      </p:grpSp>
      <p:grpSp>
        <p:nvGrpSpPr>
          <p:cNvPr id="5" name="Grupa 4"/>
          <p:cNvGrpSpPr/>
          <p:nvPr/>
        </p:nvGrpSpPr>
        <p:grpSpPr>
          <a:xfrm>
            <a:off x="464298" y="1329666"/>
            <a:ext cx="3533494" cy="3233426"/>
            <a:chOff x="4999319" y="1341204"/>
            <a:chExt cx="3533494" cy="3233426"/>
          </a:xfrm>
        </p:grpSpPr>
        <p:pic>
          <p:nvPicPr>
            <p:cNvPr id="81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9319" y="1341204"/>
              <a:ext cx="3533494" cy="282709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4" name="pole tekstowe 3"/>
            <p:cNvSpPr txBox="1"/>
            <p:nvPr/>
          </p:nvSpPr>
          <p:spPr>
            <a:xfrm>
              <a:off x="5614051" y="4205298"/>
              <a:ext cx="2304029" cy="369332"/>
            </a:xfrm>
            <a:prstGeom prst="rect">
              <a:avLst/>
            </a:prstGeom>
            <a:noFill/>
          </p:spPr>
          <p:txBody>
            <a:bodyPr wrap="none" rtlCol="0">
              <a:spAutoFit/>
            </a:bodyPr>
            <a:lstStyle/>
            <a:p>
              <a:r>
                <a:rPr lang="pl-PL" dirty="0" smtClean="0"/>
                <a:t>Czułość spektralna oka</a:t>
              </a:r>
              <a:endParaRPr lang="pl-PL" dirty="0"/>
            </a:p>
          </p:txBody>
        </p:sp>
      </p:grpSp>
    </p:spTree>
    <p:extLst>
      <p:ext uri="{BB962C8B-B14F-4D97-AF65-F5344CB8AC3E}">
        <p14:creationId xmlns:p14="http://schemas.microsoft.com/office/powerpoint/2010/main" val="22764649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158206" y="177800"/>
            <a:ext cx="5334000" cy="533400"/>
          </a:xfrm>
        </p:spPr>
        <p:txBody>
          <a:bodyPr>
            <a:normAutofit/>
          </a:bodyPr>
          <a:lstStyle/>
          <a:p>
            <a:pPr algn="ctr" eaLnBrk="1" hangingPunct="1"/>
            <a:r>
              <a:rPr lang="pl-PL" altLang="pl-PL" sz="2800" b="1" dirty="0" smtClean="0">
                <a:solidFill>
                  <a:srgbClr val="A50021"/>
                </a:solidFill>
                <a:latin typeface="Arial" panose="020B0604020202020204" pitchFamily="34" charset="0"/>
                <a:cs typeface="Arial" panose="020B0604020202020204" pitchFamily="34" charset="0"/>
              </a:rPr>
              <a:t>Schemat oka człowieka</a:t>
            </a:r>
          </a:p>
        </p:txBody>
      </p:sp>
      <p:grpSp>
        <p:nvGrpSpPr>
          <p:cNvPr id="12292" name="Grupa 6"/>
          <p:cNvGrpSpPr>
            <a:grpSpLocks/>
          </p:cNvGrpSpPr>
          <p:nvPr/>
        </p:nvGrpSpPr>
        <p:grpSpPr bwMode="auto">
          <a:xfrm>
            <a:off x="1115890" y="968618"/>
            <a:ext cx="6657975" cy="5429250"/>
            <a:chOff x="1475656" y="819150"/>
            <a:chExt cx="6657975" cy="5429250"/>
          </a:xfrm>
        </p:grpSpPr>
        <p:pic>
          <p:nvPicPr>
            <p:cNvPr id="12293" name="Obraz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819150"/>
              <a:ext cx="6657975" cy="54292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4" name="Łącznik prosty 3"/>
            <p:cNvCxnSpPr/>
            <p:nvPr/>
          </p:nvCxnSpPr>
          <p:spPr>
            <a:xfrm flipV="1">
              <a:off x="2051919" y="3213100"/>
              <a:ext cx="5761037" cy="320675"/>
            </a:xfrm>
            <a:prstGeom prst="line">
              <a:avLst/>
            </a:prstGeom>
            <a:ln w="12700">
              <a:solidFill>
                <a:schemeClr val="accent1"/>
              </a:solidFill>
              <a:prstDash val="dashDot"/>
            </a:ln>
          </p:spPr>
          <p:style>
            <a:lnRef idx="1">
              <a:schemeClr val="dk1"/>
            </a:lnRef>
            <a:fillRef idx="0">
              <a:schemeClr val="dk1"/>
            </a:fillRef>
            <a:effectRef idx="0">
              <a:schemeClr val="dk1"/>
            </a:effectRef>
            <a:fontRef idx="minor">
              <a:schemeClr val="tx1"/>
            </a:fontRef>
          </p:style>
        </p:cxnSp>
        <p:cxnSp>
          <p:nvCxnSpPr>
            <p:cNvPr id="6" name="Łącznik prosty 5"/>
            <p:cNvCxnSpPr/>
            <p:nvPr/>
          </p:nvCxnSpPr>
          <p:spPr>
            <a:xfrm flipV="1">
              <a:off x="1836019" y="3429000"/>
              <a:ext cx="5976937" cy="104775"/>
            </a:xfrm>
            <a:prstGeom prst="line">
              <a:avLst/>
            </a:prstGeom>
            <a:ln w="12700">
              <a:solidFill>
                <a:schemeClr val="accent1"/>
              </a:solidFill>
              <a:prstDash val="lgDashDot"/>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8697205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4213" y="90488"/>
            <a:ext cx="7772400" cy="609600"/>
          </a:xfrm>
        </p:spPr>
        <p:txBody>
          <a:bodyPr>
            <a:normAutofit/>
          </a:bodyPr>
          <a:lstStyle/>
          <a:p>
            <a:pPr algn="ctr" eaLnBrk="1" hangingPunct="1"/>
            <a:r>
              <a:rPr lang="pl-PL" altLang="pl-PL" sz="2800" b="1" dirty="0" smtClean="0">
                <a:solidFill>
                  <a:srgbClr val="990000"/>
                </a:solidFill>
                <a:latin typeface="Arial" panose="020B0604020202020204" pitchFamily="34" charset="0"/>
                <a:cs typeface="Arial" panose="020B0604020202020204" pitchFamily="34" charset="0"/>
              </a:rPr>
              <a:t>Układ łzowy i struktura łez</a:t>
            </a:r>
          </a:p>
        </p:txBody>
      </p:sp>
      <p:graphicFrame>
        <p:nvGraphicFramePr>
          <p:cNvPr id="16387" name="Object 3"/>
          <p:cNvGraphicFramePr>
            <a:graphicFrameLocks noChangeAspect="1"/>
          </p:cNvGraphicFramePr>
          <p:nvPr>
            <p:extLst>
              <p:ext uri="{D42A27DB-BD31-4B8C-83A1-F6EECF244321}">
                <p14:modId xmlns:p14="http://schemas.microsoft.com/office/powerpoint/2010/main" val="2766493188"/>
              </p:ext>
            </p:extLst>
          </p:nvPr>
        </p:nvGraphicFramePr>
        <p:xfrm>
          <a:off x="943036" y="887412"/>
          <a:ext cx="7272337" cy="5446713"/>
        </p:xfrm>
        <a:graphic>
          <a:graphicData uri="http://schemas.openxmlformats.org/presentationml/2006/ole">
            <mc:AlternateContent xmlns:mc="http://schemas.openxmlformats.org/markup-compatibility/2006">
              <mc:Choice xmlns:v="urn:schemas-microsoft-com:vml" Requires="v">
                <p:oleObj spid="_x0000_s1066" name="Fotografia Photo Editor" r:id="rId3" imgW="9866667" imgH="7392432" progId="MSPhotoEd.3">
                  <p:embed/>
                </p:oleObj>
              </mc:Choice>
              <mc:Fallback>
                <p:oleObj name="Fotografia Photo Editor" r:id="rId3" imgW="9866667" imgH="7392432"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036" y="887412"/>
                        <a:ext cx="7272337" cy="5446713"/>
                      </a:xfrm>
                      <a:prstGeom prst="rect">
                        <a:avLst/>
                      </a:prstGeom>
                      <a:noFill/>
                      <a:ln w="15875">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9" name="Text Box 5"/>
          <p:cNvSpPr txBox="1">
            <a:spLocks noChangeArrowheads="1"/>
          </p:cNvSpPr>
          <p:nvPr/>
        </p:nvSpPr>
        <p:spPr bwMode="auto">
          <a:xfrm>
            <a:off x="1476375" y="2060575"/>
            <a:ext cx="1584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pl-PL" altLang="pl-PL" sz="1800"/>
              <a:t>Gruczoły łzowe</a:t>
            </a:r>
            <a:endParaRPr lang="en-US" altLang="pl-PL" sz="1800"/>
          </a:p>
        </p:txBody>
      </p:sp>
      <p:sp>
        <p:nvSpPr>
          <p:cNvPr id="16390" name="Text Box 6"/>
          <p:cNvSpPr txBox="1">
            <a:spLocks noChangeArrowheads="1"/>
          </p:cNvSpPr>
          <p:nvPr/>
        </p:nvSpPr>
        <p:spPr bwMode="auto">
          <a:xfrm>
            <a:off x="3924300" y="6521450"/>
            <a:ext cx="5018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l-PL" altLang="pl-PL" sz="1600" i="1"/>
              <a:t>Kompendium okulistyki</a:t>
            </a:r>
            <a:r>
              <a:rPr lang="pl-PL" altLang="pl-PL" sz="1600"/>
              <a:t>, B. James, Ch. Chew, A. Bron</a:t>
            </a:r>
            <a:endParaRPr lang="en-US" altLang="pl-PL" sz="1600"/>
          </a:p>
        </p:txBody>
      </p:sp>
    </p:spTree>
    <p:extLst>
      <p:ext uri="{BB962C8B-B14F-4D97-AF65-F5344CB8AC3E}">
        <p14:creationId xmlns:p14="http://schemas.microsoft.com/office/powerpoint/2010/main" val="33690898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23850" y="0"/>
            <a:ext cx="8281988" cy="576263"/>
          </a:xfrm>
        </p:spPr>
        <p:txBody>
          <a:bodyPr>
            <a:normAutofit/>
          </a:bodyPr>
          <a:lstStyle/>
          <a:p>
            <a:pPr algn="ctr" eaLnBrk="1" hangingPunct="1"/>
            <a:r>
              <a:rPr lang="pl-PL" altLang="pl-PL" sz="2800" b="1" dirty="0" smtClean="0">
                <a:solidFill>
                  <a:srgbClr val="A50021"/>
                </a:solidFill>
                <a:latin typeface="Arial" panose="020B0604020202020204" pitchFamily="34" charset="0"/>
                <a:cs typeface="Arial" panose="020B0604020202020204" pitchFamily="34" charset="0"/>
              </a:rPr>
              <a:t>Rozkład filmu łzowego na rogówce oka</a:t>
            </a:r>
          </a:p>
        </p:txBody>
      </p:sp>
      <p:pic>
        <p:nvPicPr>
          <p:cNvPr id="19459" name="Picture 3" descr="tear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1989138"/>
            <a:ext cx="4464050" cy="1697037"/>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9460" name="Picture 4" descr="tear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3789363"/>
            <a:ext cx="6192838"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5"/>
          <p:cNvSpPr txBox="1">
            <a:spLocks noChangeArrowheads="1"/>
          </p:cNvSpPr>
          <p:nvPr/>
        </p:nvSpPr>
        <p:spPr bwMode="auto">
          <a:xfrm>
            <a:off x="1042988" y="6308725"/>
            <a:ext cx="77771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pl-PL" altLang="pl-PL" sz="1400" b="1"/>
              <a:t>Obrazy filmu łzowego otrzymane za pomocą </a:t>
            </a:r>
            <a:r>
              <a:rPr lang="en-AU" altLang="pl-PL" sz="1400" b="1"/>
              <a:t>Opt</a:t>
            </a:r>
            <a:r>
              <a:rPr lang="pl-PL" altLang="pl-PL" sz="1400" b="1"/>
              <a:t>ycznej Tomografii Koherentnej (OCT) (Dzięki uprzejmości Prof. A. Kowalczyka)</a:t>
            </a:r>
          </a:p>
        </p:txBody>
      </p:sp>
      <p:grpSp>
        <p:nvGrpSpPr>
          <p:cNvPr id="19462" name="Group 6"/>
          <p:cNvGrpSpPr>
            <a:grpSpLocks/>
          </p:cNvGrpSpPr>
          <p:nvPr/>
        </p:nvGrpSpPr>
        <p:grpSpPr bwMode="auto">
          <a:xfrm>
            <a:off x="468313" y="1989138"/>
            <a:ext cx="2663825" cy="1706562"/>
            <a:chOff x="612" y="1253"/>
            <a:chExt cx="1678" cy="1075"/>
          </a:xfrm>
        </p:grpSpPr>
        <p:pic>
          <p:nvPicPr>
            <p:cNvPr id="19467" name="Picture 7" descr="tear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 y="1253"/>
              <a:ext cx="1678" cy="1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9468" name="Rectangle 8"/>
            <p:cNvSpPr>
              <a:spLocks noChangeArrowheads="1"/>
            </p:cNvSpPr>
            <p:nvPr/>
          </p:nvSpPr>
          <p:spPr bwMode="auto">
            <a:xfrm>
              <a:off x="1519" y="1434"/>
              <a:ext cx="344" cy="136"/>
            </a:xfrm>
            <a:prstGeom prst="rect">
              <a:avLst/>
            </a:prstGeom>
            <a:noFill/>
            <a:ln w="19050" algn="ctr">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l-PL" altLang="pl-PL" sz="1800"/>
            </a:p>
          </p:txBody>
        </p:sp>
      </p:grpSp>
      <p:sp>
        <p:nvSpPr>
          <p:cNvPr id="19463" name="Rectangle 9"/>
          <p:cNvSpPr>
            <a:spLocks noChangeArrowheads="1"/>
          </p:cNvSpPr>
          <p:nvPr/>
        </p:nvSpPr>
        <p:spPr bwMode="auto">
          <a:xfrm>
            <a:off x="179388" y="692150"/>
            <a:ext cx="882015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pl-PL" altLang="pl-PL" sz="2000" dirty="0"/>
              <a:t>Film łzowy tworzy możliwie gładką powierzchnię na komórkach nabłonka rogówki. Stabilność filmu łzowego jest istotnym warunkiem jakości obrazu siatkówkowego</a:t>
            </a:r>
          </a:p>
        </p:txBody>
      </p:sp>
      <p:sp>
        <p:nvSpPr>
          <p:cNvPr id="19464" name="Line 10"/>
          <p:cNvSpPr>
            <a:spLocks noChangeShapeType="1"/>
          </p:cNvSpPr>
          <p:nvPr/>
        </p:nvSpPr>
        <p:spPr bwMode="auto">
          <a:xfrm>
            <a:off x="2484438" y="2420938"/>
            <a:ext cx="1582737" cy="28733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cmpd="dbl">
                <a:solidFill>
                  <a:srgbClr val="000000"/>
                </a:solidFill>
                <a:round/>
                <a:headEnd/>
                <a:tailEnd type="triangle" w="med" len="med"/>
              </a14:hiddenLine>
            </a:ext>
          </a:extLst>
        </p:spPr>
        <p:txBody>
          <a:bodyPr anchor="ctr"/>
          <a:lstStyle/>
          <a:p>
            <a:endParaRPr lang="pl-PL"/>
          </a:p>
        </p:txBody>
      </p:sp>
      <p:sp>
        <p:nvSpPr>
          <p:cNvPr id="19465" name="AutoShape 11"/>
          <p:cNvSpPr>
            <a:spLocks noChangeArrowheads="1"/>
          </p:cNvSpPr>
          <p:nvPr/>
        </p:nvSpPr>
        <p:spPr bwMode="auto">
          <a:xfrm rot="796584">
            <a:off x="2627313" y="2636838"/>
            <a:ext cx="1512887" cy="215900"/>
          </a:xfrm>
          <a:prstGeom prst="rightArrow">
            <a:avLst>
              <a:gd name="adj1" fmla="val 50000"/>
              <a:gd name="adj2" fmla="val 175184"/>
            </a:avLst>
          </a:prstGeom>
          <a:solidFill>
            <a:srgbClr val="0000FF">
              <a:alpha val="50195"/>
            </a:srgbClr>
          </a:solidFill>
          <a:ln>
            <a:noFill/>
          </a:ln>
          <a:extLst>
            <a:ext uri="{91240B29-F687-4F45-9708-019B960494DF}">
              <a14:hiddenLine xmlns:a14="http://schemas.microsoft.com/office/drawing/2010/main" w="38100" cmpd="dbl"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l-PL" altLang="pl-PL" sz="1800"/>
          </a:p>
        </p:txBody>
      </p:sp>
    </p:spTree>
    <p:extLst>
      <p:ext uri="{BB962C8B-B14F-4D97-AF65-F5344CB8AC3E}">
        <p14:creationId xmlns:p14="http://schemas.microsoft.com/office/powerpoint/2010/main" val="23675359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61925" y="115888"/>
            <a:ext cx="88418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l-PL" altLang="pl-PL" sz="2400" b="1" dirty="0" err="1">
                <a:solidFill>
                  <a:srgbClr val="990000"/>
                </a:solidFill>
                <a:cs typeface="Arial" panose="020B0604020202020204" pitchFamily="34" charset="0"/>
              </a:rPr>
              <a:t>Interferometer</a:t>
            </a:r>
            <a:r>
              <a:rPr lang="pl-PL" altLang="pl-PL" sz="2400" b="1" dirty="0">
                <a:solidFill>
                  <a:srgbClr val="990000"/>
                </a:solidFill>
                <a:cs typeface="Arial" panose="020B0604020202020204" pitchFamily="34" charset="0"/>
              </a:rPr>
              <a:t> z poprzecznym rozdwojeniem czoła fali (</a:t>
            </a:r>
            <a:r>
              <a:rPr lang="pl-PL" altLang="pl-PL" sz="2400" b="1" i="1" dirty="0" err="1">
                <a:solidFill>
                  <a:srgbClr val="990000"/>
                </a:solidFill>
                <a:cs typeface="Arial" panose="020B0604020202020204" pitchFamily="34" charset="0"/>
              </a:rPr>
              <a:t>lateral</a:t>
            </a:r>
            <a:r>
              <a:rPr lang="pl-PL" altLang="pl-PL" sz="2400" b="1" i="1" dirty="0">
                <a:solidFill>
                  <a:srgbClr val="990000"/>
                </a:solidFill>
                <a:cs typeface="Arial" panose="020B0604020202020204" pitchFamily="34" charset="0"/>
              </a:rPr>
              <a:t> </a:t>
            </a:r>
            <a:r>
              <a:rPr lang="pl-PL" altLang="pl-PL" sz="2400" b="1" i="1" dirty="0" err="1">
                <a:solidFill>
                  <a:srgbClr val="990000"/>
                </a:solidFill>
                <a:cs typeface="Arial" panose="020B0604020202020204" pitchFamily="34" charset="0"/>
              </a:rPr>
              <a:t>shearing</a:t>
            </a:r>
            <a:r>
              <a:rPr lang="pl-PL" altLang="pl-PL" sz="2400" b="1" dirty="0" smtClean="0">
                <a:solidFill>
                  <a:srgbClr val="990000"/>
                </a:solidFill>
                <a:cs typeface="Arial" panose="020B0604020202020204" pitchFamily="34" charset="0"/>
              </a:rPr>
              <a:t>) do badania stabilności filmu łzowego </a:t>
            </a:r>
            <a:br>
              <a:rPr lang="pl-PL" altLang="pl-PL" sz="2400" b="1" dirty="0" smtClean="0">
                <a:solidFill>
                  <a:srgbClr val="990000"/>
                </a:solidFill>
                <a:cs typeface="Arial" panose="020B0604020202020204" pitchFamily="34" charset="0"/>
              </a:rPr>
            </a:br>
            <a:r>
              <a:rPr lang="pl-PL" altLang="pl-PL" sz="2400" b="1" dirty="0" smtClean="0">
                <a:solidFill>
                  <a:srgbClr val="990000"/>
                </a:solidFill>
                <a:cs typeface="Arial" panose="020B0604020202020204" pitchFamily="34" charset="0"/>
              </a:rPr>
              <a:t>na rogówce oka</a:t>
            </a:r>
            <a:endParaRPr lang="pl-PL" altLang="pl-PL" sz="2400" b="1" dirty="0">
              <a:solidFill>
                <a:srgbClr val="990000"/>
              </a:solidFill>
              <a:cs typeface="Arial" panose="020B0604020202020204" pitchFamily="34" charset="0"/>
            </a:endParaRPr>
          </a:p>
        </p:txBody>
      </p:sp>
      <p:sp>
        <p:nvSpPr>
          <p:cNvPr id="27651" name="Rectangle 3"/>
          <p:cNvSpPr>
            <a:spLocks noChangeArrowheads="1"/>
          </p:cNvSpPr>
          <p:nvPr/>
        </p:nvSpPr>
        <p:spPr bwMode="auto">
          <a:xfrm>
            <a:off x="2124075" y="1052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l-PL" altLang="pl-PL" sz="1800"/>
          </a:p>
        </p:txBody>
      </p:sp>
      <p:sp>
        <p:nvSpPr>
          <p:cNvPr id="27652" name="Rectangle 4"/>
          <p:cNvSpPr>
            <a:spLocks noChangeArrowheads="1"/>
          </p:cNvSpPr>
          <p:nvPr/>
        </p:nvSpPr>
        <p:spPr bwMode="auto">
          <a:xfrm>
            <a:off x="3062288" y="17478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l-PL" altLang="pl-PL" sz="1800"/>
          </a:p>
        </p:txBody>
      </p:sp>
      <p:graphicFrame>
        <p:nvGraphicFramePr>
          <p:cNvPr id="27653" name="Object 8"/>
          <p:cNvGraphicFramePr>
            <a:graphicFrameLocks noChangeAspect="1"/>
          </p:cNvGraphicFramePr>
          <p:nvPr>
            <p:extLst>
              <p:ext uri="{D42A27DB-BD31-4B8C-83A1-F6EECF244321}">
                <p14:modId xmlns:p14="http://schemas.microsoft.com/office/powerpoint/2010/main" val="1331663669"/>
              </p:ext>
            </p:extLst>
          </p:nvPr>
        </p:nvGraphicFramePr>
        <p:xfrm>
          <a:off x="4333195" y="1377724"/>
          <a:ext cx="4670614" cy="5186362"/>
        </p:xfrm>
        <a:graphic>
          <a:graphicData uri="http://schemas.openxmlformats.org/presentationml/2006/ole">
            <mc:AlternateContent xmlns:mc="http://schemas.openxmlformats.org/markup-compatibility/2006">
              <mc:Choice xmlns:v="urn:schemas-microsoft-com:vml" Requires="v">
                <p:oleObj spid="_x0000_s2090" name="Visio" r:id="rId4" imgW="6253394" imgH="6943828" progId="Visio.Drawing.11">
                  <p:embed/>
                </p:oleObj>
              </mc:Choice>
              <mc:Fallback>
                <p:oleObj name="Visio" r:id="rId4" imgW="6253394" imgH="694382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3195" y="1377724"/>
                        <a:ext cx="4670614" cy="5186362"/>
                      </a:xfrm>
                      <a:prstGeom prst="rect">
                        <a:avLst/>
                      </a:prstGeom>
                      <a:solidFill>
                        <a:srgbClr val="FFFFFF"/>
                      </a:solidFill>
                      <a:ln w="3175">
                        <a:solidFill>
                          <a:schemeClr val="tx1"/>
                        </a:solidFill>
                        <a:miter lim="800000"/>
                        <a:headEnd/>
                        <a:tailEnd/>
                      </a:ln>
                      <a:effectLst/>
                      <a:extLst/>
                    </p:spPr>
                  </p:pic>
                </p:oleObj>
              </mc:Fallback>
            </mc:AlternateContent>
          </a:graphicData>
        </a:graphic>
      </p:graphicFrame>
      <p:pic>
        <p:nvPicPr>
          <p:cNvPr id="135173" name="Picture 5" descr="IMG_042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568" y="3916136"/>
            <a:ext cx="3529013" cy="26479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3852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35173"/>
                                        </p:tgtEl>
                                        <p:attrNameLst>
                                          <p:attrName>style.visibility</p:attrName>
                                        </p:attrNameLst>
                                      </p:cBhvr>
                                      <p:to>
                                        <p:strVal val="visible"/>
                                      </p:to>
                                    </p:set>
                                    <p:anim calcmode="lin" valueType="num">
                                      <p:cBhvr>
                                        <p:cTn id="7" dur="500" fill="hold"/>
                                        <p:tgtEl>
                                          <p:spTgt spid="135173"/>
                                        </p:tgtEl>
                                        <p:attrNameLst>
                                          <p:attrName>ppt_w</p:attrName>
                                        </p:attrNameLst>
                                      </p:cBhvr>
                                      <p:tavLst>
                                        <p:tav tm="0">
                                          <p:val>
                                            <p:fltVal val="0"/>
                                          </p:val>
                                        </p:tav>
                                        <p:tav tm="100000">
                                          <p:val>
                                            <p:strVal val="#ppt_w"/>
                                          </p:val>
                                        </p:tav>
                                      </p:tavLst>
                                    </p:anim>
                                    <p:anim calcmode="lin" valueType="num">
                                      <p:cBhvr>
                                        <p:cTn id="8" dur="500" fill="hold"/>
                                        <p:tgtEl>
                                          <p:spTgt spid="13517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Vi_37596.avi">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249238" y="836613"/>
            <a:ext cx="3817937" cy="3121025"/>
          </a:xfrm>
        </p:spPr>
      </p:pic>
      <p:sp>
        <p:nvSpPr>
          <p:cNvPr id="31747" name="Rectangle 3"/>
          <p:cNvSpPr>
            <a:spLocks noGrp="1" noChangeArrowheads="1"/>
          </p:cNvSpPr>
          <p:nvPr>
            <p:ph type="title"/>
          </p:nvPr>
        </p:nvSpPr>
        <p:spPr>
          <a:xfrm>
            <a:off x="500063" y="147837"/>
            <a:ext cx="8429625" cy="549275"/>
          </a:xfrm>
        </p:spPr>
        <p:txBody>
          <a:bodyPr>
            <a:normAutofit/>
          </a:bodyPr>
          <a:lstStyle/>
          <a:p>
            <a:pPr algn="ctr">
              <a:spcBef>
                <a:spcPct val="50000"/>
              </a:spcBef>
            </a:pPr>
            <a:r>
              <a:rPr lang="pl-PL" altLang="pl-PL" sz="2400" b="1" dirty="0" err="1" smtClean="0">
                <a:solidFill>
                  <a:srgbClr val="990000"/>
                </a:solidFill>
                <a:latin typeface="Arial" panose="020B0604020202020204" pitchFamily="34" charset="0"/>
                <a:cs typeface="Arial" panose="020B0604020202020204" pitchFamily="34" charset="0"/>
              </a:rPr>
              <a:t>Interferogram</a:t>
            </a:r>
            <a:r>
              <a:rPr lang="pl-PL" altLang="pl-PL" sz="2400" b="1" dirty="0" smtClean="0">
                <a:solidFill>
                  <a:srgbClr val="990000"/>
                </a:solidFill>
                <a:latin typeface="Arial" panose="020B0604020202020204" pitchFamily="34" charset="0"/>
                <a:cs typeface="Arial" panose="020B0604020202020204" pitchFamily="34" charset="0"/>
              </a:rPr>
              <a:t> </a:t>
            </a:r>
            <a:r>
              <a:rPr lang="pl-PL" altLang="pl-PL" sz="2400" b="1" i="1" dirty="0" err="1" smtClean="0">
                <a:solidFill>
                  <a:srgbClr val="990000"/>
                </a:solidFill>
                <a:latin typeface="Arial" panose="020B0604020202020204" pitchFamily="34" charset="0"/>
                <a:cs typeface="Arial" panose="020B0604020202020204" pitchFamily="34" charset="0"/>
              </a:rPr>
              <a:t>shearing</a:t>
            </a:r>
            <a:r>
              <a:rPr lang="pl-PL" altLang="pl-PL" sz="2400" b="1" dirty="0" smtClean="0">
                <a:solidFill>
                  <a:srgbClr val="990000"/>
                </a:solidFill>
                <a:latin typeface="Arial" panose="020B0604020202020204" pitchFamily="34" charset="0"/>
                <a:cs typeface="Arial" panose="020B0604020202020204" pitchFamily="34" charset="0"/>
              </a:rPr>
              <a:t> filmu łzowego na normalnym oku</a:t>
            </a:r>
          </a:p>
        </p:txBody>
      </p:sp>
      <p:pic>
        <p:nvPicPr>
          <p:cNvPr id="31748" name="Picture 4" descr="01_Allan_584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25" y="4973638"/>
            <a:ext cx="1760538"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01_Allan_584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3250" y="4972050"/>
            <a:ext cx="1760538"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01_Allan_5845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3475" y="4972050"/>
            <a:ext cx="1760538"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descr="01_Allan_585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77100" y="4972050"/>
            <a:ext cx="1760538"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descr="01_Allan_5848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73700" y="4972050"/>
            <a:ext cx="1760538"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ext Box 9"/>
          <p:cNvSpPr txBox="1">
            <a:spLocks noChangeArrowheads="1"/>
          </p:cNvSpPr>
          <p:nvPr/>
        </p:nvSpPr>
        <p:spPr bwMode="auto">
          <a:xfrm>
            <a:off x="0" y="6411913"/>
            <a:ext cx="92900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l-PL" altLang="pl-PL" sz="1500" b="1" i="1">
                <a:latin typeface="Arial Unicode MS" panose="020B0604020202020204" pitchFamily="34" charset="-128"/>
                <a:cs typeface="Arial" panose="020B0604020202020204" pitchFamily="34" charset="0"/>
              </a:rPr>
              <a:t>t </a:t>
            </a:r>
            <a:r>
              <a:rPr lang="pl-PL" altLang="pl-PL" sz="1500" b="1">
                <a:latin typeface="Arial Unicode MS" panose="020B0604020202020204" pitchFamily="34" charset="-128"/>
                <a:cs typeface="Arial" panose="020B0604020202020204" pitchFamily="34" charset="0"/>
              </a:rPr>
              <a:t>=   0.12 sek             1.52 sek	                  3.72 sek	                10.52 sek	               18.52 sek  po mrugn.</a:t>
            </a:r>
          </a:p>
        </p:txBody>
      </p:sp>
      <p:sp>
        <p:nvSpPr>
          <p:cNvPr id="31754" name="Text Box 10"/>
          <p:cNvSpPr txBox="1">
            <a:spLocks noChangeArrowheads="1"/>
          </p:cNvSpPr>
          <p:nvPr/>
        </p:nvSpPr>
        <p:spPr bwMode="auto">
          <a:xfrm>
            <a:off x="180975" y="4435077"/>
            <a:ext cx="88566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l-PL" altLang="pl-PL" sz="2200" b="1" dirty="0">
                <a:latin typeface="+mn-lt"/>
                <a:cs typeface="Arial" panose="020B0604020202020204" pitchFamily="34" charset="0"/>
              </a:rPr>
              <a:t>Sekwencja interferogramów na rogówce zdrowego oka</a:t>
            </a:r>
            <a:r>
              <a:rPr lang="en-GB" altLang="pl-PL" sz="2200" b="1" dirty="0">
                <a:latin typeface="+mn-lt"/>
                <a:cs typeface="Arial" panose="020B0604020202020204" pitchFamily="34" charset="0"/>
              </a:rPr>
              <a:t> </a:t>
            </a:r>
            <a:endParaRPr lang="pl-PL" altLang="pl-PL" sz="2200" b="1" dirty="0">
              <a:latin typeface="+mn-lt"/>
              <a:cs typeface="Arial" panose="020B0604020202020204" pitchFamily="34" charset="0"/>
            </a:endParaRPr>
          </a:p>
        </p:txBody>
      </p:sp>
      <p:sp>
        <p:nvSpPr>
          <p:cNvPr id="31755" name="Rectangle 12"/>
          <p:cNvSpPr>
            <a:spLocks noChangeArrowheads="1"/>
          </p:cNvSpPr>
          <p:nvPr/>
        </p:nvSpPr>
        <p:spPr bwMode="auto">
          <a:xfrm>
            <a:off x="4428331" y="1210469"/>
            <a:ext cx="4060825" cy="2108200"/>
          </a:xfrm>
          <a:prstGeom prst="rect">
            <a:avLst/>
          </a:prstGeom>
          <a:solidFill>
            <a:srgbClr val="FDFEE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pl-PL" altLang="pl-PL" sz="1800" b="1" dirty="0">
                <a:cs typeface="Arial" panose="020B0604020202020204" pitchFamily="34" charset="0"/>
              </a:rPr>
              <a:t>Trzy etapy kinetyki filmu łzowego:</a:t>
            </a:r>
            <a:r>
              <a:rPr lang="en-GB" altLang="pl-PL" sz="1800" b="1" dirty="0">
                <a:cs typeface="Arial" panose="020B0604020202020204" pitchFamily="34" charset="0"/>
              </a:rPr>
              <a:t> </a:t>
            </a:r>
            <a:endParaRPr lang="pl-PL" altLang="pl-PL" sz="1800" b="1" dirty="0">
              <a:cs typeface="Arial" panose="020B0604020202020204" pitchFamily="34" charset="0"/>
            </a:endParaRPr>
          </a:p>
          <a:p>
            <a:pPr marL="0" lvl="2" eaLnBrk="1" hangingPunct="1">
              <a:lnSpc>
                <a:spcPct val="150000"/>
              </a:lnSpc>
              <a:spcBef>
                <a:spcPct val="0"/>
              </a:spcBef>
              <a:buFontTx/>
              <a:buNone/>
            </a:pPr>
            <a:r>
              <a:rPr lang="pl-PL" altLang="pl-PL" sz="1800" b="1" dirty="0">
                <a:cs typeface="Arial" panose="020B0604020202020204" pitchFamily="34" charset="0"/>
              </a:rPr>
              <a:t>- czas tworzenia (</a:t>
            </a:r>
            <a:r>
              <a:rPr lang="pl-PL" altLang="pl-PL" sz="1800" b="1" dirty="0" err="1">
                <a:cs typeface="Arial" panose="020B0604020202020204" pitchFamily="34" charset="0"/>
              </a:rPr>
              <a:t>built</a:t>
            </a:r>
            <a:r>
              <a:rPr lang="pl-PL" altLang="pl-PL" sz="1800" b="1" dirty="0">
                <a:cs typeface="Arial" panose="020B0604020202020204" pitchFamily="34" charset="0"/>
              </a:rPr>
              <a:t> </a:t>
            </a:r>
            <a:r>
              <a:rPr lang="pl-PL" altLang="pl-PL" sz="1800" b="1" dirty="0" err="1">
                <a:cs typeface="Arial" panose="020B0604020202020204" pitchFamily="34" charset="0"/>
              </a:rPr>
              <a:t>up</a:t>
            </a:r>
            <a:r>
              <a:rPr lang="pl-PL" altLang="pl-PL" sz="1800" b="1" dirty="0">
                <a:cs typeface="Arial" panose="020B0604020202020204" pitchFamily="34" charset="0"/>
              </a:rPr>
              <a:t> </a:t>
            </a:r>
            <a:r>
              <a:rPr lang="pl-PL" altLang="pl-PL" sz="1800" b="1" dirty="0" err="1">
                <a:cs typeface="Arial" panose="020B0604020202020204" pitchFamily="34" charset="0"/>
              </a:rPr>
              <a:t>time</a:t>
            </a:r>
            <a:r>
              <a:rPr lang="pl-PL" altLang="pl-PL" sz="1800" b="1" dirty="0">
                <a:cs typeface="Arial" panose="020B0604020202020204" pitchFamily="34" charset="0"/>
              </a:rPr>
              <a:t>);</a:t>
            </a:r>
            <a:br>
              <a:rPr lang="pl-PL" altLang="pl-PL" sz="1800" b="1" dirty="0">
                <a:cs typeface="Arial" panose="020B0604020202020204" pitchFamily="34" charset="0"/>
              </a:rPr>
            </a:br>
            <a:r>
              <a:rPr lang="pl-PL" altLang="pl-PL" sz="1800" b="1" dirty="0">
                <a:cs typeface="Arial" panose="020B0604020202020204" pitchFamily="34" charset="0"/>
              </a:rPr>
              <a:t>- czas stabilizacji;</a:t>
            </a:r>
            <a:br>
              <a:rPr lang="pl-PL" altLang="pl-PL" sz="1800" b="1" dirty="0">
                <a:cs typeface="Arial" panose="020B0604020202020204" pitchFamily="34" charset="0"/>
              </a:rPr>
            </a:br>
            <a:r>
              <a:rPr lang="pl-PL" altLang="pl-PL" sz="1800" b="1" dirty="0">
                <a:cs typeface="Arial" panose="020B0604020202020204" pitchFamily="34" charset="0"/>
              </a:rPr>
              <a:t>- czas przełomu (</a:t>
            </a:r>
            <a:r>
              <a:rPr lang="pl-PL" altLang="pl-PL" sz="1800" b="1" dirty="0" err="1">
                <a:cs typeface="Arial" panose="020B0604020202020204" pitchFamily="34" charset="0"/>
              </a:rPr>
              <a:t>break-up</a:t>
            </a:r>
            <a:r>
              <a:rPr lang="pl-PL" altLang="pl-PL" sz="1800" b="1" dirty="0">
                <a:cs typeface="Arial" panose="020B0604020202020204" pitchFamily="34" charset="0"/>
              </a:rPr>
              <a:t> </a:t>
            </a:r>
            <a:r>
              <a:rPr lang="pl-PL" altLang="pl-PL" sz="1800" b="1" dirty="0" err="1">
                <a:cs typeface="Arial" panose="020B0604020202020204" pitchFamily="34" charset="0"/>
              </a:rPr>
              <a:t>time</a:t>
            </a:r>
            <a:r>
              <a:rPr lang="pl-PL" altLang="pl-PL" sz="1800" b="1" dirty="0">
                <a:cs typeface="Arial" panose="020B0604020202020204" pitchFamily="34" charset="0"/>
              </a:rPr>
              <a:t>).</a:t>
            </a:r>
            <a:endParaRPr lang="en-US" altLang="pl-PL" sz="1800" dirty="0">
              <a:cs typeface="Arial" panose="020B0604020202020204" pitchFamily="34" charset="0"/>
            </a:endParaRPr>
          </a:p>
        </p:txBody>
      </p:sp>
    </p:spTree>
    <p:extLst>
      <p:ext uri="{BB962C8B-B14F-4D97-AF65-F5344CB8AC3E}">
        <p14:creationId xmlns:p14="http://schemas.microsoft.com/office/powerpoint/2010/main" val="3865675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926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9266"/>
                                        </p:tgtEl>
                                      </p:cBhvr>
                                    </p:cmd>
                                  </p:childTnLst>
                                </p:cTn>
                              </p:par>
                            </p:childTnLst>
                          </p:cTn>
                        </p:par>
                      </p:childTnLst>
                    </p:cTn>
                  </p:par>
                </p:childTnLst>
              </p:cTn>
              <p:nextCondLst>
                <p:cond evt="onClick" delay="0">
                  <p:tgtEl>
                    <p:spTgt spid="139266"/>
                  </p:tgtEl>
                </p:cond>
              </p:nextCondLst>
            </p:seq>
            <p:video>
              <p:cMediaNode>
                <p:cTn id="7" fill="hold" display="0">
                  <p:stCondLst>
                    <p:cond delay="indefinite"/>
                  </p:stCondLst>
                  <p:endCondLst>
                    <p:cond evt="onNext" delay="0">
                      <p:tgtEl>
                        <p:sldTgt/>
                      </p:tgtEl>
                    </p:cond>
                    <p:cond evt="onPrev" delay="0">
                      <p:tgtEl>
                        <p:sldTgt/>
                      </p:tgtEl>
                    </p:cond>
                  </p:endCondLst>
                </p:cTn>
                <p:tgtEl>
                  <p:spTgt spid="13926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ChangeArrowheads="1"/>
          </p:cNvSpPr>
          <p:nvPr/>
        </p:nvSpPr>
        <p:spPr bwMode="auto">
          <a:xfrm>
            <a:off x="193675" y="2217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l-PL"/>
          </a:p>
        </p:txBody>
      </p:sp>
      <p:sp>
        <p:nvSpPr>
          <p:cNvPr id="183300" name="Rectangle 4"/>
          <p:cNvSpPr>
            <a:spLocks noChangeArrowheads="1"/>
          </p:cNvSpPr>
          <p:nvPr/>
        </p:nvSpPr>
        <p:spPr bwMode="auto">
          <a:xfrm>
            <a:off x="1588" y="2787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l-PL"/>
          </a:p>
        </p:txBody>
      </p:sp>
      <p:pic>
        <p:nvPicPr>
          <p:cNvPr id="1833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09600"/>
            <a:ext cx="16700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609600"/>
            <a:ext cx="16700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609600"/>
            <a:ext cx="2286000" cy="1714500"/>
          </a:xfrm>
          <a:prstGeom prst="rect">
            <a:avLst/>
          </a:prstGeom>
          <a:noFill/>
          <a:ln w="12700">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18330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2514600"/>
            <a:ext cx="16764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2514600"/>
            <a:ext cx="167640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7" name="Picture 11"/>
          <p:cNvPicPr>
            <a:picLocks noChangeAspect="1" noChangeArrowheads="1"/>
          </p:cNvPicPr>
          <p:nvPr/>
        </p:nvPicPr>
        <p:blipFill>
          <a:blip r:embed="rId7">
            <a:extLst>
              <a:ext uri="{28A0092B-C50C-407E-A947-70E740481C1C}">
                <a14:useLocalDpi xmlns:a14="http://schemas.microsoft.com/office/drawing/2010/main" val="0"/>
              </a:ext>
            </a:extLst>
          </a:blip>
          <a:srcRect t="4666"/>
          <a:stretch>
            <a:fillRect/>
          </a:stretch>
        </p:blipFill>
        <p:spPr bwMode="auto">
          <a:xfrm>
            <a:off x="6096000" y="2514600"/>
            <a:ext cx="2286000" cy="1703388"/>
          </a:xfrm>
          <a:prstGeom prst="rect">
            <a:avLst/>
          </a:prstGeom>
          <a:noFill/>
          <a:ln w="12700">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183308"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4419600"/>
            <a:ext cx="1651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9"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0" y="44958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10"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4495800"/>
            <a:ext cx="2286000" cy="1725613"/>
          </a:xfrm>
          <a:prstGeom prst="rect">
            <a:avLst/>
          </a:prstGeom>
          <a:noFill/>
          <a:ln w="1270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
        <p:nvSpPr>
          <p:cNvPr id="2" name="Elipsa 1"/>
          <p:cNvSpPr/>
          <p:nvPr/>
        </p:nvSpPr>
        <p:spPr>
          <a:xfrm>
            <a:off x="4483912" y="1078944"/>
            <a:ext cx="322225" cy="3159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Elipsa 15"/>
          <p:cNvSpPr/>
          <p:nvPr/>
        </p:nvSpPr>
        <p:spPr>
          <a:xfrm>
            <a:off x="4483912" y="2950924"/>
            <a:ext cx="322225" cy="3159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Elipsa 16"/>
          <p:cNvSpPr/>
          <p:nvPr/>
        </p:nvSpPr>
        <p:spPr>
          <a:xfrm>
            <a:off x="4461976" y="4950837"/>
            <a:ext cx="322225" cy="3159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rostokąt 2"/>
          <p:cNvSpPr/>
          <p:nvPr/>
        </p:nvSpPr>
        <p:spPr>
          <a:xfrm>
            <a:off x="0" y="100955"/>
            <a:ext cx="9085853" cy="461665"/>
          </a:xfrm>
          <a:prstGeom prst="rect">
            <a:avLst/>
          </a:prstGeom>
        </p:spPr>
        <p:txBody>
          <a:bodyPr wrap="square">
            <a:spAutoFit/>
          </a:bodyPr>
          <a:lstStyle/>
          <a:p>
            <a:pPr algn="ctr">
              <a:spcBef>
                <a:spcPct val="50000"/>
              </a:spcBef>
            </a:pPr>
            <a:r>
              <a:rPr lang="pl-PL" altLang="pl-PL" sz="2400" b="1" dirty="0">
                <a:solidFill>
                  <a:srgbClr val="990000"/>
                </a:solidFill>
              </a:rPr>
              <a:t>Przykłady interferogramów oraz spektra Fouriera ich pierwszy rzędów </a:t>
            </a:r>
          </a:p>
        </p:txBody>
      </p:sp>
    </p:spTree>
    <p:extLst>
      <p:ext uri="{BB962C8B-B14F-4D97-AF65-F5344CB8AC3E}">
        <p14:creationId xmlns:p14="http://schemas.microsoft.com/office/powerpoint/2010/main" val="4266967581"/>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618</TotalTime>
  <Words>1496</Words>
  <Application>Microsoft Office PowerPoint</Application>
  <PresentationFormat>Pokaz na ekranie (4:3)</PresentationFormat>
  <Paragraphs>137</Paragraphs>
  <Slides>28</Slides>
  <Notes>4</Notes>
  <HiddenSlides>0</HiddenSlides>
  <MMClips>4</MMClips>
  <ScaleCrop>false</ScaleCrop>
  <HeadingPairs>
    <vt:vector size="8" baseType="variant">
      <vt:variant>
        <vt:lpstr>Używane czcionki</vt:lpstr>
      </vt:variant>
      <vt:variant>
        <vt:i4>7</vt:i4>
      </vt:variant>
      <vt:variant>
        <vt:lpstr>Motyw</vt:lpstr>
      </vt:variant>
      <vt:variant>
        <vt:i4>1</vt:i4>
      </vt:variant>
      <vt:variant>
        <vt:lpstr>Osadzone serwery OLE</vt:lpstr>
      </vt:variant>
      <vt:variant>
        <vt:i4>5</vt:i4>
      </vt:variant>
      <vt:variant>
        <vt:lpstr>Tytuły slajdów</vt:lpstr>
      </vt:variant>
      <vt:variant>
        <vt:i4>28</vt:i4>
      </vt:variant>
    </vt:vector>
  </HeadingPairs>
  <TitlesOfParts>
    <vt:vector size="41" baseType="lpstr">
      <vt:lpstr>Arial Unicode MS</vt:lpstr>
      <vt:lpstr>Arial</vt:lpstr>
      <vt:lpstr>Calibri</vt:lpstr>
      <vt:lpstr>Calibri Light</vt:lpstr>
      <vt:lpstr>Segoe Print</vt:lpstr>
      <vt:lpstr>Symbol</vt:lpstr>
      <vt:lpstr>Times New Roman</vt:lpstr>
      <vt:lpstr>Motyw pakietu Office</vt:lpstr>
      <vt:lpstr>Fotografia Photo Editor</vt:lpstr>
      <vt:lpstr>Visio</vt:lpstr>
      <vt:lpstr>Równanie</vt:lpstr>
      <vt:lpstr>Obraz</vt:lpstr>
      <vt:lpstr>Enačba</vt:lpstr>
      <vt:lpstr>Poznawania oka  i procesów widzenia</vt:lpstr>
      <vt:lpstr>Prezentacja programu PowerPoint</vt:lpstr>
      <vt:lpstr>Prezentacja programu PowerPoint</vt:lpstr>
      <vt:lpstr>Schemat oka człowieka</vt:lpstr>
      <vt:lpstr>Układ łzowy i struktura łez</vt:lpstr>
      <vt:lpstr>Rozkład filmu łzowego na rogówce oka</vt:lpstr>
      <vt:lpstr>Prezentacja programu PowerPoint</vt:lpstr>
      <vt:lpstr>Interferogram shearing filmu łzowego na normalnym oku</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Rozkład czopków i pręcików  na siatkówce oka</vt:lpstr>
      <vt:lpstr>Prezentacja programu PowerPoint</vt:lpstr>
      <vt:lpstr>Prezentacja programu PowerPoint</vt:lpstr>
      <vt:lpstr>Poprzestawiane litery</vt:lpstr>
      <vt:lpstr>O czyto tyl kozni komaczę śćapa ratuwzro kowe go. Cen trumz najdu jesięwmó zgu. Od biera nieip rzetwarz aniebo dźcówpły nący chzocz uje stje gogłów nymzada niem. Ner w wzro kowyma pół torami lio nawłók ienner wow ych, c zyliwię cejni żzmy s łysma ku, zapa chui s łuch u raz emw zięte. S kom plik owanabu dow aozna czat eżwięk sząw rażli wość, o czom niesłu żąwszel kiewstrzą syizmia ny, który chnie bra kował ona mosta tnio. </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Poznawania oka  i procesów widzenia</dc:title>
  <dc:creator>Henryk</dc:creator>
  <cp:lastModifiedBy>Henryk</cp:lastModifiedBy>
  <cp:revision>60</cp:revision>
  <dcterms:created xsi:type="dcterms:W3CDTF">2019-11-08T19:03:04Z</dcterms:created>
  <dcterms:modified xsi:type="dcterms:W3CDTF">2019-12-07T15:51:22Z</dcterms:modified>
</cp:coreProperties>
</file>