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72" r:id="rId2"/>
    <p:sldId id="605" r:id="rId3"/>
    <p:sldId id="584" r:id="rId4"/>
    <p:sldId id="552" r:id="rId5"/>
    <p:sldId id="573" r:id="rId6"/>
    <p:sldId id="590" r:id="rId7"/>
    <p:sldId id="659" r:id="rId8"/>
    <p:sldId id="660" r:id="rId9"/>
    <p:sldId id="585" r:id="rId10"/>
    <p:sldId id="550" r:id="rId11"/>
    <p:sldId id="586" r:id="rId12"/>
    <p:sldId id="575" r:id="rId13"/>
    <p:sldId id="706" r:id="rId14"/>
    <p:sldId id="591" r:id="rId15"/>
    <p:sldId id="662" r:id="rId16"/>
    <p:sldId id="665" r:id="rId17"/>
    <p:sldId id="587" r:id="rId18"/>
    <p:sldId id="597" r:id="rId19"/>
    <p:sldId id="553" r:id="rId20"/>
    <p:sldId id="631" r:id="rId21"/>
    <p:sldId id="709" r:id="rId22"/>
    <p:sldId id="630" r:id="rId23"/>
    <p:sldId id="708" r:id="rId24"/>
    <p:sldId id="588" r:id="rId25"/>
    <p:sldId id="598" r:id="rId26"/>
    <p:sldId id="576" r:id="rId27"/>
    <p:sldId id="600" r:id="rId28"/>
    <p:sldId id="658" r:id="rId29"/>
    <p:sldId id="601" r:id="rId30"/>
    <p:sldId id="602" r:id="rId31"/>
    <p:sldId id="657" r:id="rId32"/>
    <p:sldId id="701" r:id="rId33"/>
    <p:sldId id="599" r:id="rId34"/>
    <p:sldId id="656" r:id="rId35"/>
    <p:sldId id="663" r:id="rId36"/>
    <p:sldId id="637" r:id="rId37"/>
  </p:sldIdLst>
  <p:sldSz cx="9144000" cy="6858000" type="screen4x3"/>
  <p:notesSz cx="9929813" cy="1435735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E1237"/>
    <a:srgbClr val="9933FF"/>
    <a:srgbClr val="0BD767"/>
    <a:srgbClr val="00FF00"/>
    <a:srgbClr val="00339A"/>
    <a:srgbClr val="EFF6A8"/>
    <a:srgbClr val="990000"/>
    <a:srgbClr val="33CC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692" autoAdjust="0"/>
    <p:restoredTop sz="94246" autoAdjust="0"/>
  </p:normalViewPr>
  <p:slideViewPr>
    <p:cSldViewPr>
      <p:cViewPr>
        <p:scale>
          <a:sx n="76" d="100"/>
          <a:sy n="76" d="100"/>
        </p:scale>
        <p:origin x="-97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2919" cy="720361"/>
          </a:xfrm>
          <a:prstGeom prst="rect">
            <a:avLst/>
          </a:prstGeom>
        </p:spPr>
        <p:txBody>
          <a:bodyPr vert="horz" lIns="133596" tIns="66799" rIns="133596" bIns="66799" rtlCol="0"/>
          <a:lstStyle>
            <a:lvl1pPr algn="l">
              <a:defRPr sz="18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4597" y="2"/>
            <a:ext cx="4302919" cy="720361"/>
          </a:xfrm>
          <a:prstGeom prst="rect">
            <a:avLst/>
          </a:prstGeom>
        </p:spPr>
        <p:txBody>
          <a:bodyPr vert="horz" lIns="133596" tIns="66799" rIns="133596" bIns="66799" rtlCol="0"/>
          <a:lstStyle>
            <a:lvl1pPr algn="r">
              <a:defRPr sz="1800"/>
            </a:lvl1pPr>
          </a:lstStyle>
          <a:p>
            <a:fld id="{334C78FA-17C8-4B0A-A817-8D51CDBC1FA2}" type="datetimeFigureOut">
              <a:rPr lang="pl-PL" smtClean="0"/>
              <a:t>2016-12-21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13636992"/>
            <a:ext cx="4302919" cy="720359"/>
          </a:xfrm>
          <a:prstGeom prst="rect">
            <a:avLst/>
          </a:prstGeom>
        </p:spPr>
        <p:txBody>
          <a:bodyPr vert="horz" lIns="133596" tIns="66799" rIns="133596" bIns="66799" rtlCol="0" anchor="b"/>
          <a:lstStyle>
            <a:lvl1pPr algn="l">
              <a:defRPr sz="18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4597" y="13636992"/>
            <a:ext cx="4302919" cy="720359"/>
          </a:xfrm>
          <a:prstGeom prst="rect">
            <a:avLst/>
          </a:prstGeom>
        </p:spPr>
        <p:txBody>
          <a:bodyPr vert="horz" lIns="133596" tIns="66799" rIns="133596" bIns="66799" rtlCol="0" anchor="b"/>
          <a:lstStyle>
            <a:lvl1pPr algn="r">
              <a:defRPr sz="1800"/>
            </a:lvl1pPr>
          </a:lstStyle>
          <a:p>
            <a:fld id="{5F4F4294-80C9-48BD-BEBF-FD5C30865A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46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919" cy="71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596" tIns="66799" rIns="133596" bIns="6679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597" y="0"/>
            <a:ext cx="4302919" cy="71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596" tIns="66799" rIns="133596" bIns="6679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76363" y="1077913"/>
            <a:ext cx="7177087" cy="5381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982" y="6819744"/>
            <a:ext cx="7943850" cy="646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596" tIns="66799" rIns="133596" bIns="667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 smtClean="0"/>
              <a:t>Kliknij, aby edytować style wzorca tekstu</a:t>
            </a:r>
          </a:p>
          <a:p>
            <a:pPr lvl="1"/>
            <a:r>
              <a:rPr lang="pl-PL" altLang="pl-PL" noProof="0" smtClean="0"/>
              <a:t>Drugi poziom</a:t>
            </a:r>
          </a:p>
          <a:p>
            <a:pPr lvl="2"/>
            <a:r>
              <a:rPr lang="pl-PL" altLang="pl-PL" noProof="0" smtClean="0"/>
              <a:t>Trzeci poziom</a:t>
            </a:r>
          </a:p>
          <a:p>
            <a:pPr lvl="3"/>
            <a:r>
              <a:rPr lang="pl-PL" altLang="pl-PL" noProof="0" smtClean="0"/>
              <a:t>Czwarty poziom</a:t>
            </a:r>
          </a:p>
          <a:p>
            <a:pPr lvl="4"/>
            <a:r>
              <a:rPr lang="pl-PL" altLang="pl-PL" noProof="0" smtClean="0"/>
              <a:t>Piąty poziom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36990"/>
            <a:ext cx="4302919" cy="71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596" tIns="66799" rIns="133596" bIns="6679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97" y="13636990"/>
            <a:ext cx="4302919" cy="71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596" tIns="66799" rIns="133596" bIns="6679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AB81A3-6A2F-45A5-BDF4-38537258A19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41829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3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3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12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8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14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AB81A3-6A2F-45A5-BDF4-38537258A198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03856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17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82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18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029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19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679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20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720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dirty="0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22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25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24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60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25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60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4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55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26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57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29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70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32</a:t>
            </a:fld>
            <a:endParaRPr lang="pl-PL" altLang="pl-PL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27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33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0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AB81A3-6A2F-45A5-BDF4-38537258A198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2356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6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6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AB81A3-6A2F-45A5-BDF4-38537258A198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5235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AB81A3-6A2F-45A5-BDF4-38537258A198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8009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9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26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10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78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478" indent="-4174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968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7954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942" indent="-3339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929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915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09903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7890" indent="-333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E70D52-FE91-4F7E-BB5F-552631B5AC81}" type="slidenum">
              <a:rPr lang="pl-PL" altLang="pl-PL" smtClean="0">
                <a:latin typeface="Arial" panose="020B0604020202020204" pitchFamily="34" charset="0"/>
              </a:rPr>
              <a:pPr/>
              <a:t>11</a:t>
            </a:fld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9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6EAC2-6FD5-482A-8E9D-C580D34F583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3893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E45E4-F495-4E6F-8D4F-E4698F7FDF9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2263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D05F-C97A-499B-B403-8985833AD9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9587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13D4-D82F-4BF6-AF18-BE883048F72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9516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34376-A20C-4C99-8434-290513EEB98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2032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89B0A-899F-49B3-A4CC-4E353E813DF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1610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BC08B-C415-4D28-BBBE-8CE28F25F70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30309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790B-9A54-4DE9-BB62-021475D56C5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0800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E954-05BB-4B48-B6AE-C0EA832FA19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4619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E0395-FEDE-49E1-B43D-E9FE566AC20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7420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A703-5F2B-40D3-932C-E657AC1263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1716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D5375-B4CC-48FB-B791-3328FCA451B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9980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21000">
              <a:schemeClr val="bg1"/>
            </a:gs>
            <a:gs pos="100000">
              <a:srgbClr val="0BD76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4C039C-1405-4136-999F-F23CA71E518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3.xlsx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11" Type="http://schemas.openxmlformats.org/officeDocument/2006/relationships/package" Target="../embeddings/Microsoft_Excel_Worksheet4.xlsx"/><Relationship Id="rId5" Type="http://schemas.openxmlformats.org/officeDocument/2006/relationships/package" Target="../embeddings/Microsoft_Excel_Worksheet2.xlsx"/><Relationship Id="rId15" Type="http://schemas.openxmlformats.org/officeDocument/2006/relationships/image" Target="../media/image2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emf"/><Relationship Id="rId14" Type="http://schemas.openxmlformats.org/officeDocument/2006/relationships/package" Target="../embeddings/Microsoft_Excel_Worksheet5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Excel_Worksheet6.xlsx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Excel_Worksheet7.xlsx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emf"/><Relationship Id="rId5" Type="http://schemas.openxmlformats.org/officeDocument/2006/relationships/package" Target="../embeddings/Microsoft_Excel_Worksheet8.xlsx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Excel_Worksheet9.xlsx"/><Relationship Id="rId5" Type="http://schemas.openxmlformats.org/officeDocument/2006/relationships/oleObject" Target="../embeddings/oleObject9.bin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emf"/><Relationship Id="rId5" Type="http://schemas.openxmlformats.org/officeDocument/2006/relationships/package" Target="../embeddings/Microsoft_Excel_Worksheet10.xlsx"/><Relationship Id="rId4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ysunek1"/>
          <p:cNvPicPr>
            <a:picLocks noChangeAspect="1" noChangeArrowheads="1"/>
          </p:cNvPicPr>
          <p:nvPr/>
        </p:nvPicPr>
        <p:blipFill>
          <a:blip r:embed="rId2">
            <a:lum bright="58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65100"/>
            <a:ext cx="89535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-1677" y="1515556"/>
            <a:ext cx="914400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800" b="1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O maturze z matematyki </a:t>
            </a:r>
            <a:br>
              <a:rPr lang="pl-PL" altLang="pl-PL" sz="4800" b="1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</a:br>
            <a:r>
              <a:rPr lang="pl-PL" altLang="pl-PL" sz="4800" b="1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w roku 2016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800" b="1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800" b="1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analiza trudnych dla zdających problemów    </a:t>
            </a:r>
            <a:endParaRPr lang="pl-PL" altLang="pl-PL" sz="4800" b="1" i="1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6" name="Picture 4" descr="LOGO_BEZ_T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10" y="0"/>
            <a:ext cx="1060390" cy="7647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4925" y="6445250"/>
            <a:ext cx="18303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l-PL" altLang="pl-PL" sz="1200" i="1" dirty="0">
                <a:solidFill>
                  <a:srgbClr val="003399"/>
                </a:solidFill>
              </a:rPr>
              <a:t>Mieczysław Fałat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l-PL" altLang="pl-PL" sz="1200" i="1" dirty="0">
                <a:solidFill>
                  <a:srgbClr val="003399"/>
                </a:solidFill>
              </a:rPr>
              <a:t>OKE we Wrocławiu</a:t>
            </a:r>
          </a:p>
        </p:txBody>
      </p:sp>
    </p:spTree>
    <p:extLst>
      <p:ext uri="{BB962C8B-B14F-4D97-AF65-F5344CB8AC3E}">
        <p14:creationId xmlns:p14="http://schemas.microsoft.com/office/powerpoint/2010/main" val="1369900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 bwMode="auto">
          <a:xfrm>
            <a:off x="0" y="-99392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3200" kern="0" dirty="0" smtClean="0">
                <a:solidFill>
                  <a:srgbClr val="C00000"/>
                </a:solidFill>
              </a:rPr>
              <a:t>Opuszczenia zadań otwartych</a:t>
            </a:r>
            <a:endParaRPr lang="pl-PL" sz="3200" kern="0" dirty="0">
              <a:solidFill>
                <a:srgbClr val="C00000"/>
              </a:solidFill>
            </a:endParaRPr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760290"/>
              </p:ext>
            </p:extLst>
          </p:nvPr>
        </p:nvGraphicFramePr>
        <p:xfrm>
          <a:off x="215516" y="607850"/>
          <a:ext cx="871296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42" name="Arkusz" r:id="rId5" imgW="7219843" imgH="485730" progId="Excel.Sheet.12">
                  <p:embed/>
                </p:oleObj>
              </mc:Choice>
              <mc:Fallback>
                <p:oleObj name="Arkusz" r:id="rId5" imgW="7219843" imgH="485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5516" y="607850"/>
                        <a:ext cx="8712968" cy="890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76240"/>
            <a:ext cx="6038095" cy="358095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432" y="5312797"/>
            <a:ext cx="5914286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 bwMode="auto">
          <a:xfrm>
            <a:off x="-7222" y="1628800"/>
            <a:ext cx="91429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3600" kern="0" dirty="0" smtClean="0">
                <a:solidFill>
                  <a:srgbClr val="FF0000"/>
                </a:solidFill>
              </a:rPr>
              <a:t>Opuszczenia zadań otwartych</a:t>
            </a:r>
            <a:endParaRPr lang="pl-PL" sz="3600" kern="0" dirty="0">
              <a:solidFill>
                <a:srgbClr val="FF0000"/>
              </a:solidFill>
            </a:endParaRPr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069525"/>
              </p:ext>
            </p:extLst>
          </p:nvPr>
        </p:nvGraphicFramePr>
        <p:xfrm>
          <a:off x="76349" y="2322389"/>
          <a:ext cx="8961437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6" name="Arkusz" r:id="rId5" imgW="7219843" imgH="485730" progId="Excel.Sheet.12">
                  <p:embed/>
                </p:oleObj>
              </mc:Choice>
              <mc:Fallback>
                <p:oleObj name="Arkusz" r:id="rId5" imgW="7219843" imgH="485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349" y="2322389"/>
                        <a:ext cx="8961437" cy="890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967014"/>
              </p:ext>
            </p:extLst>
          </p:nvPr>
        </p:nvGraphicFramePr>
        <p:xfrm>
          <a:off x="75058" y="620688"/>
          <a:ext cx="896143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7" name="Arkusz" r:id="rId8" imgW="7219843" imgH="485730" progId="Excel.Sheet.12">
                  <p:embed/>
                </p:oleObj>
              </mc:Choice>
              <mc:Fallback>
                <p:oleObj name="Arkusz" r:id="rId8" imgW="7219843" imgH="485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058" y="620688"/>
                        <a:ext cx="8961438" cy="890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 bwMode="auto">
          <a:xfrm>
            <a:off x="-7222" y="-27384"/>
            <a:ext cx="91429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3600" kern="0" dirty="0" smtClean="0">
                <a:solidFill>
                  <a:srgbClr val="FF0000"/>
                </a:solidFill>
              </a:rPr>
              <a:t>Wskaźniki łatwości zadań otwartych</a:t>
            </a:r>
            <a:endParaRPr lang="pl-PL" sz="3600" kern="0" dirty="0">
              <a:solidFill>
                <a:srgbClr val="FF0000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-7222" y="3429000"/>
            <a:ext cx="91429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3600" kern="0" dirty="0" smtClean="0">
                <a:solidFill>
                  <a:srgbClr val="FF0000"/>
                </a:solidFill>
              </a:rPr>
              <a:t>„Zera” w zadaniach otwartych</a:t>
            </a:r>
            <a:endParaRPr lang="pl-PL" sz="3600" kern="0" dirty="0">
              <a:solidFill>
                <a:srgbClr val="FF0000"/>
              </a:solidFill>
            </a:endParaRPr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588476"/>
              </p:ext>
            </p:extLst>
          </p:nvPr>
        </p:nvGraphicFramePr>
        <p:xfrm>
          <a:off x="107504" y="4229522"/>
          <a:ext cx="8961437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8" name="Arkusz" r:id="rId11" imgW="7219843" imgH="466830" progId="Excel.Sheet.12">
                  <p:embed/>
                </p:oleObj>
              </mc:Choice>
              <mc:Fallback>
                <p:oleObj name="Arkusz" r:id="rId11" imgW="7219843" imgH="4668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7504" y="4229522"/>
                        <a:ext cx="8961437" cy="855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ytuł 1"/>
          <p:cNvSpPr txBox="1">
            <a:spLocks/>
          </p:cNvSpPr>
          <p:nvPr/>
        </p:nvSpPr>
        <p:spPr bwMode="auto">
          <a:xfrm>
            <a:off x="0" y="5157192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3600" kern="0" dirty="0" smtClean="0">
                <a:solidFill>
                  <a:srgbClr val="FF0000"/>
                </a:solidFill>
              </a:rPr>
              <a:t>„Frakcja niemocy” w zadaniach otwartych</a:t>
            </a:r>
            <a:endParaRPr lang="pl-PL" sz="3600" kern="0" dirty="0">
              <a:solidFill>
                <a:srgbClr val="FF0000"/>
              </a:solidFill>
            </a:endParaRPr>
          </a:p>
        </p:txBody>
      </p:sp>
      <p:graphicFrame>
        <p:nvGraphicFramePr>
          <p:cNvPr id="10" name="Obi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515586"/>
              </p:ext>
            </p:extLst>
          </p:nvPr>
        </p:nvGraphicFramePr>
        <p:xfrm>
          <a:off x="72218" y="5877272"/>
          <a:ext cx="8961437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9" name="Arkusz" r:id="rId14" imgW="7219843" imgH="466830" progId="Excel.Sheet.12">
                  <p:embed/>
                </p:oleObj>
              </mc:Choice>
              <mc:Fallback>
                <p:oleObj name="Arkusz" r:id="rId14" imgW="7219843" imgH="4668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2218" y="5877272"/>
                        <a:ext cx="8961437" cy="855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25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196752"/>
            <a:ext cx="8513611" cy="1656185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0" y="21275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3600" dirty="0" smtClean="0">
                <a:solidFill>
                  <a:srgbClr val="C00000"/>
                </a:solidFill>
              </a:rPr>
              <a:t>Geometria na płaszczyźnie kartezjańskiej</a:t>
            </a:r>
            <a:endParaRPr lang="pl-PL" sz="3600" dirty="0">
              <a:solidFill>
                <a:srgbClr val="C00000"/>
              </a:solidFill>
            </a:endParaRPr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393841"/>
              </p:ext>
            </p:extLst>
          </p:nvPr>
        </p:nvGraphicFramePr>
        <p:xfrm>
          <a:off x="6145599" y="3260001"/>
          <a:ext cx="2746881" cy="3337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8" name="Arkusz" r:id="rId6" imgW="1228835" imgH="1438290" progId="Excel.Sheet.12">
                  <p:embed/>
                </p:oleObj>
              </mc:Choice>
              <mc:Fallback>
                <p:oleObj name="Arkusz" r:id="rId6" imgW="1228835" imgH="14382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45599" y="3260001"/>
                        <a:ext cx="2746881" cy="3337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107504" y="3426391"/>
            <a:ext cx="6038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00339A"/>
                </a:solidFill>
              </a:rPr>
              <a:t>Wskaźnik łatwości: </a:t>
            </a:r>
            <a:r>
              <a:rPr lang="pl-PL" sz="4000" b="1" dirty="0" smtClean="0">
                <a:solidFill>
                  <a:srgbClr val="00339A"/>
                </a:solidFill>
              </a:rPr>
              <a:t>0,15 </a:t>
            </a:r>
          </a:p>
          <a:p>
            <a:pPr algn="ctr"/>
            <a:r>
              <a:rPr lang="pl-PL" sz="4000" dirty="0" smtClean="0">
                <a:solidFill>
                  <a:srgbClr val="00339A"/>
                </a:solidFill>
              </a:rPr>
              <a:t>(w kraju: 0,15)</a:t>
            </a:r>
            <a:endParaRPr lang="pl-PL" sz="4000" dirty="0">
              <a:solidFill>
                <a:srgbClr val="00339A"/>
              </a:solidFill>
            </a:endParaRPr>
          </a:p>
        </p:txBody>
      </p:sp>
      <p:sp>
        <p:nvSpPr>
          <p:cNvPr id="6" name="pole tekstowe 3"/>
          <p:cNvSpPr txBox="1">
            <a:spLocks noChangeArrowheads="1"/>
          </p:cNvSpPr>
          <p:nvPr/>
        </p:nvSpPr>
        <p:spPr bwMode="auto">
          <a:xfrm>
            <a:off x="1013087" y="4965705"/>
            <a:ext cx="42269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4000" dirty="0" smtClean="0">
                <a:solidFill>
                  <a:srgbClr val="C00000"/>
                </a:solidFill>
              </a:rPr>
              <a:t>11,8% opuszczeń</a:t>
            </a:r>
            <a:endParaRPr lang="pl-PL" altLang="pl-PL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" y="798415"/>
            <a:ext cx="9140124" cy="6059585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0" y="-50733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</a:t>
            </a:r>
            <a:r>
              <a:rPr lang="pl-PL" sz="2800" smtClean="0">
                <a:solidFill>
                  <a:srgbClr val="FF0000"/>
                </a:solidFill>
              </a:rPr>
              <a:t>na 29 </a:t>
            </a:r>
            <a:r>
              <a:rPr lang="pl-PL" sz="2800" dirty="0" smtClean="0">
                <a:solidFill>
                  <a:srgbClr val="FF0000"/>
                </a:solidFill>
              </a:rPr>
              <a:t>pkt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8000">
              <a:schemeClr val="bg1"/>
            </a:gs>
            <a:gs pos="100000">
              <a:srgbClr val="0BD76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696"/>
            <a:ext cx="9144000" cy="5976664"/>
          </a:xfrm>
          <a:prstGeom prst="rect">
            <a:avLst/>
          </a:prstGeom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5724129" y="764704"/>
            <a:ext cx="3240360" cy="504056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-50733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na 25 pkt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571"/>
            <a:ext cx="9144000" cy="6134429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na 36 pkt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347864" y="5517232"/>
            <a:ext cx="504056" cy="432048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0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na 27 pkt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0321"/>
            <a:ext cx="9144000" cy="6127679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79512" y="3645024"/>
            <a:ext cx="1152128" cy="432048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691680" y="4509120"/>
            <a:ext cx="1008112" cy="360040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10216"/>
            <a:ext cx="9144000" cy="5627096"/>
          </a:xfrm>
          <a:prstGeom prst="rect">
            <a:avLst/>
          </a:prstGeom>
        </p:spPr>
      </p:pic>
      <p:sp>
        <p:nvSpPr>
          <p:cNvPr id="3" name="pole tekstowe 3"/>
          <p:cNvSpPr txBox="1">
            <a:spLocks noChangeArrowheads="1"/>
          </p:cNvSpPr>
          <p:nvPr/>
        </p:nvSpPr>
        <p:spPr bwMode="auto">
          <a:xfrm>
            <a:off x="0" y="5736158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3200" dirty="0" smtClean="0">
                <a:solidFill>
                  <a:srgbClr val="C00000"/>
                </a:solidFill>
              </a:rPr>
              <a:t>4 lub 5 punktów uzyskało 330 osób, </a:t>
            </a:r>
          </a:p>
          <a:p>
            <a:pPr algn="ctr"/>
            <a:r>
              <a:rPr lang="pl-PL" altLang="pl-PL" sz="3200" dirty="0">
                <a:solidFill>
                  <a:srgbClr val="C00000"/>
                </a:solidFill>
              </a:rPr>
              <a:t>ś</a:t>
            </a:r>
            <a:r>
              <a:rPr lang="pl-PL" altLang="pl-PL" sz="3200" dirty="0" smtClean="0">
                <a:solidFill>
                  <a:srgbClr val="C00000"/>
                </a:solidFill>
              </a:rPr>
              <a:t>redni wynik egzaminu w tej grupie osób to 36,8 pkt</a:t>
            </a:r>
            <a:endParaRPr lang="pl-PL" altLang="pl-PL" sz="3200" b="1" dirty="0">
              <a:solidFill>
                <a:srgbClr val="C00000"/>
              </a:solidFill>
            </a:endParaRPr>
          </a:p>
        </p:txBody>
      </p:sp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326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2800" dirty="0" smtClean="0">
                <a:solidFill>
                  <a:srgbClr val="C00000"/>
                </a:solidFill>
              </a:rPr>
              <a:t>Zadanie nr 13 a wynik egzaminu</a:t>
            </a:r>
            <a:endParaRPr lang="pl-PL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632504"/>
              </p:ext>
            </p:extLst>
          </p:nvPr>
        </p:nvGraphicFramePr>
        <p:xfrm>
          <a:off x="463912" y="3212976"/>
          <a:ext cx="8216175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05" name="Arkusz" r:id="rId5" imgW="6162543" imgH="1133460" progId="Excel.Sheet.12">
                  <p:embed/>
                </p:oleObj>
              </mc:Choice>
              <mc:Fallback>
                <p:oleObj name="Arkusz" r:id="rId5" imgW="6162543" imgH="1133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3912" y="3212976"/>
                        <a:ext cx="8216175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99413"/>
          </a:xfrm>
        </p:spPr>
        <p:txBody>
          <a:bodyPr/>
          <a:lstStyle/>
          <a:p>
            <a:pPr>
              <a:defRPr/>
            </a:pPr>
            <a:r>
              <a:rPr lang="pl-PL" sz="3600" dirty="0" smtClean="0">
                <a:solidFill>
                  <a:srgbClr val="C00000"/>
                </a:solidFill>
              </a:rPr>
              <a:t>Wskaźniki łatwości zadań z geometrii </a:t>
            </a:r>
            <a:br>
              <a:rPr lang="pl-PL" sz="3600" dirty="0" smtClean="0">
                <a:solidFill>
                  <a:srgbClr val="C00000"/>
                </a:solidFill>
              </a:rPr>
            </a:br>
            <a:r>
              <a:rPr lang="pl-PL" sz="3600" dirty="0" smtClean="0">
                <a:solidFill>
                  <a:srgbClr val="C00000"/>
                </a:solidFill>
              </a:rPr>
              <a:t>na płaszczyźnie kartezjańskiej </a:t>
            </a:r>
            <a:br>
              <a:rPr lang="pl-PL" sz="3600" dirty="0" smtClean="0">
                <a:solidFill>
                  <a:srgbClr val="C00000"/>
                </a:solidFill>
              </a:rPr>
            </a:br>
            <a:r>
              <a:rPr lang="pl-PL" sz="3600" dirty="0" smtClean="0">
                <a:solidFill>
                  <a:srgbClr val="C00000"/>
                </a:solidFill>
              </a:rPr>
              <a:t>w 7 sesjach egzaminacyjnych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5914286" cy="2990476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0" y="13428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3600" dirty="0" smtClean="0">
                <a:solidFill>
                  <a:srgbClr val="C00000"/>
                </a:solidFill>
              </a:rPr>
              <a:t>Dowód geometryczny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79512" y="4553833"/>
            <a:ext cx="6038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00339A"/>
                </a:solidFill>
              </a:rPr>
              <a:t>Wskaźnik łatwości: </a:t>
            </a:r>
            <a:r>
              <a:rPr lang="pl-PL" sz="4000" b="1" dirty="0" smtClean="0">
                <a:solidFill>
                  <a:srgbClr val="00339A"/>
                </a:solidFill>
              </a:rPr>
              <a:t>0,16 </a:t>
            </a:r>
          </a:p>
          <a:p>
            <a:pPr algn="ctr"/>
            <a:r>
              <a:rPr lang="pl-PL" sz="4000" dirty="0" smtClean="0">
                <a:solidFill>
                  <a:srgbClr val="00339A"/>
                </a:solidFill>
              </a:rPr>
              <a:t>(w kraju: 0,16)</a:t>
            </a:r>
            <a:endParaRPr lang="pl-PL" sz="4000" dirty="0">
              <a:solidFill>
                <a:srgbClr val="00339A"/>
              </a:solidFill>
            </a:endParaRPr>
          </a:p>
        </p:txBody>
      </p:sp>
      <p:sp>
        <p:nvSpPr>
          <p:cNvPr id="8" name="pole tekstowe 3"/>
          <p:cNvSpPr txBox="1">
            <a:spLocks noChangeArrowheads="1"/>
          </p:cNvSpPr>
          <p:nvPr/>
        </p:nvSpPr>
        <p:spPr bwMode="auto">
          <a:xfrm>
            <a:off x="1085094" y="5961474"/>
            <a:ext cx="42269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4000" dirty="0" smtClean="0">
                <a:solidFill>
                  <a:srgbClr val="C00000"/>
                </a:solidFill>
              </a:rPr>
              <a:t>20,8% opuszczeń</a:t>
            </a:r>
            <a:endParaRPr lang="pl-PL" altLang="pl-PL" sz="4000" b="1" dirty="0">
              <a:solidFill>
                <a:srgbClr val="C00000"/>
              </a:solidFill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217607" y="4383360"/>
            <a:ext cx="2684464" cy="2286000"/>
            <a:chOff x="3917" y="2778"/>
            <a:chExt cx="1691" cy="144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17" y="2778"/>
              <a:ext cx="1678" cy="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4281" y="2813"/>
              <a:ext cx="135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3300" b="1" i="1" u="none" strike="noStrike" cap="none" normalizeH="0" baseline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pl-PL" altLang="pl-PL" sz="18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825" y="2808"/>
              <a:ext cx="66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33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anose="020F0502020204030204" pitchFamily="34" charset="0"/>
                </a:rPr>
                <a:t>58,9%</a:t>
              </a:r>
              <a:endPara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281" y="3164"/>
              <a:ext cx="135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3300" b="1" i="1" u="none" strike="noStrike" cap="none" normalizeH="0" baseline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anose="020F0502020204030204" pitchFamily="34" charset="0"/>
                </a:rPr>
                <a:t>1</a:t>
              </a:r>
              <a:endParaRPr kumimoji="0" lang="pl-PL" altLang="pl-PL" sz="18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4844" y="3164"/>
              <a:ext cx="66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l-PL" altLang="pl-PL" sz="3300" b="1" dirty="0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37</a:t>
              </a:r>
              <a:r>
                <a:rPr kumimoji="0" lang="pl-PL" altLang="pl-PL" sz="33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anose="020F0502020204030204" pitchFamily="34" charset="0"/>
                </a:rPr>
                <a:t>,2%</a:t>
              </a:r>
              <a:endPara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281" y="3516"/>
              <a:ext cx="135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3300" b="1" i="1" u="none" strike="noStrike" cap="none" normalizeH="0" baseline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anose="020F0502020204030204" pitchFamily="34" charset="0"/>
                </a:rPr>
                <a:t>2</a:t>
              </a:r>
              <a:endParaRPr kumimoji="0" lang="pl-PL" altLang="pl-PL" sz="18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967" y="3512"/>
              <a:ext cx="533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l-PL" altLang="pl-PL" sz="3300" b="1" dirty="0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2</a:t>
              </a:r>
              <a:r>
                <a:rPr kumimoji="0" lang="pl-PL" altLang="pl-PL" sz="33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anose="020F0502020204030204" pitchFamily="34" charset="0"/>
                </a:rPr>
                <a:t>,2%</a:t>
              </a:r>
              <a:endPara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281" y="3867"/>
              <a:ext cx="135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3300" b="1" i="1" u="none" strike="noStrike" cap="none" normalizeH="0" baseline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pl-PL" altLang="pl-PL" sz="18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4978" y="3856"/>
              <a:ext cx="533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l-PL" altLang="pl-PL" sz="3300" b="1" dirty="0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1</a:t>
              </a:r>
              <a:r>
                <a:rPr kumimoji="0" lang="pl-PL" altLang="pl-PL" sz="33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anose="020F0502020204030204" pitchFamily="34" charset="0"/>
                </a:rPr>
                <a:t>,7%</a:t>
              </a:r>
              <a:endPara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3917" y="2778"/>
              <a:ext cx="13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4749" y="2778"/>
              <a:ext cx="13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3930" y="2778"/>
              <a:ext cx="166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3930" y="2778"/>
              <a:ext cx="1665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5582" y="2778"/>
              <a:ext cx="13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3930" y="3129"/>
              <a:ext cx="166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3930" y="3129"/>
              <a:ext cx="1665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3930" y="3481"/>
              <a:ext cx="166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3930" y="3481"/>
              <a:ext cx="1665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3930" y="3832"/>
              <a:ext cx="166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3930" y="3832"/>
              <a:ext cx="1665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3917" y="2778"/>
              <a:ext cx="0" cy="14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3917" y="2778"/>
              <a:ext cx="13" cy="14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4749" y="2796"/>
              <a:ext cx="0" cy="14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4749" y="2796"/>
              <a:ext cx="13" cy="14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3930" y="4183"/>
              <a:ext cx="166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3930" y="4183"/>
              <a:ext cx="1665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5582" y="2796"/>
              <a:ext cx="0" cy="14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5582" y="2796"/>
              <a:ext cx="13" cy="14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3917" y="420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3917" y="4201"/>
              <a:ext cx="13" cy="1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>
              <a:off x="4749" y="420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39" name="Rectangle 35"/>
            <p:cNvSpPr>
              <a:spLocks noChangeArrowheads="1"/>
            </p:cNvSpPr>
            <p:nvPr/>
          </p:nvSpPr>
          <p:spPr bwMode="auto">
            <a:xfrm>
              <a:off x="4749" y="4201"/>
              <a:ext cx="13" cy="1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>
              <a:off x="5582" y="420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1" name="Rectangle 37"/>
            <p:cNvSpPr>
              <a:spLocks noChangeArrowheads="1"/>
            </p:cNvSpPr>
            <p:nvPr/>
          </p:nvSpPr>
          <p:spPr bwMode="auto">
            <a:xfrm>
              <a:off x="5582" y="4201"/>
              <a:ext cx="13" cy="1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>
              <a:off x="5595" y="277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3" name="Rectangle 39"/>
            <p:cNvSpPr>
              <a:spLocks noChangeArrowheads="1"/>
            </p:cNvSpPr>
            <p:nvPr/>
          </p:nvSpPr>
          <p:spPr bwMode="auto">
            <a:xfrm>
              <a:off x="5595" y="2778"/>
              <a:ext cx="13" cy="1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5595" y="3129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5" name="Rectangle 41"/>
            <p:cNvSpPr>
              <a:spLocks noChangeArrowheads="1"/>
            </p:cNvSpPr>
            <p:nvPr/>
          </p:nvSpPr>
          <p:spPr bwMode="auto">
            <a:xfrm>
              <a:off x="5595" y="3129"/>
              <a:ext cx="13" cy="1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5595" y="348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7" name="Rectangle 43"/>
            <p:cNvSpPr>
              <a:spLocks noChangeArrowheads="1"/>
            </p:cNvSpPr>
            <p:nvPr/>
          </p:nvSpPr>
          <p:spPr bwMode="auto">
            <a:xfrm>
              <a:off x="5595" y="3481"/>
              <a:ext cx="13" cy="1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8" name="Line 44"/>
            <p:cNvSpPr>
              <a:spLocks noChangeShapeType="1"/>
            </p:cNvSpPr>
            <p:nvPr/>
          </p:nvSpPr>
          <p:spPr bwMode="auto">
            <a:xfrm>
              <a:off x="5595" y="383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49" name="Rectangle 45"/>
            <p:cNvSpPr>
              <a:spLocks noChangeArrowheads="1"/>
            </p:cNvSpPr>
            <p:nvPr/>
          </p:nvSpPr>
          <p:spPr bwMode="auto">
            <a:xfrm>
              <a:off x="5595" y="3832"/>
              <a:ext cx="13" cy="1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50" name="Line 46"/>
            <p:cNvSpPr>
              <a:spLocks noChangeShapeType="1"/>
            </p:cNvSpPr>
            <p:nvPr/>
          </p:nvSpPr>
          <p:spPr bwMode="auto">
            <a:xfrm>
              <a:off x="5595" y="4183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  <p:sp>
          <p:nvSpPr>
            <p:cNvPr id="51" name="Rectangle 47"/>
            <p:cNvSpPr>
              <a:spLocks noChangeArrowheads="1"/>
            </p:cNvSpPr>
            <p:nvPr/>
          </p:nvSpPr>
          <p:spPr bwMode="auto">
            <a:xfrm>
              <a:off x="5595" y="4183"/>
              <a:ext cx="13" cy="1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0" y="31805"/>
            <a:ext cx="9144000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pl-PL" sz="2800" kern="0" dirty="0" smtClean="0">
                <a:solidFill>
                  <a:srgbClr val="C00000"/>
                </a:solidFill>
              </a:rPr>
              <a:t>Dla przypomnienia:</a:t>
            </a:r>
          </a:p>
          <a:p>
            <a:pPr algn="l">
              <a:defRPr/>
            </a:pPr>
            <a:endParaRPr lang="pl-PL" sz="2800" kern="0" dirty="0">
              <a:solidFill>
                <a:srgbClr val="C00000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0" y="692696"/>
            <a:ext cx="9144000" cy="57606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pl-PL" sz="2800" b="1" kern="0" dirty="0" smtClean="0">
                <a:solidFill>
                  <a:schemeClr val="accent6"/>
                </a:solidFill>
              </a:rPr>
              <a:t>Arkusz dla poziomu podstawowego</a:t>
            </a:r>
            <a:r>
              <a:rPr lang="pl-PL" sz="2800" kern="0" dirty="0" smtClean="0">
                <a:solidFill>
                  <a:schemeClr val="accent6"/>
                </a:solidFill>
              </a:rPr>
              <a:t> (nowa formuła) </a:t>
            </a:r>
          </a:p>
          <a:p>
            <a:pPr algn="l">
              <a:defRPr/>
            </a:pPr>
            <a:r>
              <a:rPr lang="pl-PL" sz="2800" kern="0" dirty="0" smtClean="0">
                <a:solidFill>
                  <a:schemeClr val="accent6"/>
                </a:solidFill>
              </a:rPr>
              <a:t>   </a:t>
            </a:r>
            <a:r>
              <a:rPr lang="pl-PL" sz="2400" kern="0" dirty="0" smtClean="0">
                <a:solidFill>
                  <a:schemeClr val="accent6"/>
                </a:solidFill>
              </a:rPr>
              <a:t>25 zadań zamkniętych WW1 (0-1)</a:t>
            </a:r>
          </a:p>
          <a:p>
            <a:pPr algn="l">
              <a:defRPr/>
            </a:pPr>
            <a:r>
              <a:rPr lang="pl-PL" sz="2400" kern="0" dirty="0" smtClean="0">
                <a:solidFill>
                  <a:schemeClr val="accent6"/>
                </a:solidFill>
              </a:rPr>
              <a:t>      9 zadań otwartych (6x2p, 2x4p, 1x5p)  </a:t>
            </a:r>
            <a:endParaRPr lang="pl-PL" sz="2400" kern="0" dirty="0">
              <a:solidFill>
                <a:schemeClr val="accent6"/>
              </a:solidFill>
            </a:endParaRPr>
          </a:p>
          <a:p>
            <a:pPr>
              <a:defRPr/>
            </a:pPr>
            <a:endParaRPr lang="pl-PL" sz="2800" kern="0" dirty="0" smtClean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pl-PL" sz="3600" b="1" kern="0" dirty="0" smtClean="0">
                <a:solidFill>
                  <a:srgbClr val="C00000"/>
                </a:solidFill>
              </a:rPr>
              <a:t>23043 zdających;  średni wynik to 54% </a:t>
            </a:r>
            <a:endParaRPr lang="pl-PL" sz="3600" b="1" kern="0" dirty="0">
              <a:solidFill>
                <a:srgbClr val="C00000"/>
              </a:solidFill>
            </a:endParaRPr>
          </a:p>
          <a:p>
            <a:pPr>
              <a:defRPr/>
            </a:pPr>
            <a:endParaRPr lang="pl-PL" sz="2800" kern="0" dirty="0" smtClean="0">
              <a:solidFill>
                <a:schemeClr val="accent6"/>
              </a:solidFill>
            </a:endParaRPr>
          </a:p>
          <a:p>
            <a:pPr>
              <a:defRPr/>
            </a:pPr>
            <a:endParaRPr lang="pl-PL" sz="2800" kern="0" dirty="0">
              <a:solidFill>
                <a:schemeClr val="accent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pl-PL" sz="2800" b="1" kern="0" dirty="0" smtClean="0">
                <a:solidFill>
                  <a:schemeClr val="accent6"/>
                </a:solidFill>
              </a:rPr>
              <a:t>Arkusz </a:t>
            </a:r>
            <a:r>
              <a:rPr lang="pl-PL" sz="2800" b="1" kern="0" dirty="0">
                <a:solidFill>
                  <a:schemeClr val="accent6"/>
                </a:solidFill>
              </a:rPr>
              <a:t>dla poziomu </a:t>
            </a:r>
            <a:r>
              <a:rPr lang="pl-PL" sz="2800" b="1" kern="0" dirty="0" smtClean="0">
                <a:solidFill>
                  <a:schemeClr val="accent6"/>
                </a:solidFill>
              </a:rPr>
              <a:t>rozszerzonego </a:t>
            </a:r>
            <a:r>
              <a:rPr lang="pl-PL" sz="2800" kern="0" dirty="0" smtClean="0">
                <a:solidFill>
                  <a:schemeClr val="accent6"/>
                </a:solidFill>
              </a:rPr>
              <a:t>(nowa formuła)</a:t>
            </a:r>
            <a:endParaRPr lang="pl-PL" sz="2800" kern="0" dirty="0">
              <a:solidFill>
                <a:schemeClr val="accent6"/>
              </a:solidFill>
            </a:endParaRPr>
          </a:p>
          <a:p>
            <a:pPr algn="l">
              <a:defRPr/>
            </a:pPr>
            <a:r>
              <a:rPr lang="pl-PL" sz="2800" kern="0" dirty="0" smtClean="0">
                <a:solidFill>
                  <a:schemeClr val="accent6"/>
                </a:solidFill>
              </a:rPr>
              <a:t>     </a:t>
            </a:r>
            <a:r>
              <a:rPr lang="pl-PL" sz="2400" kern="0" dirty="0" smtClean="0">
                <a:solidFill>
                  <a:schemeClr val="accent6"/>
                </a:solidFill>
              </a:rPr>
              <a:t>5 zadań zamkniętych WW1 (0-1)</a:t>
            </a:r>
          </a:p>
          <a:p>
            <a:pPr algn="l">
              <a:defRPr/>
            </a:pPr>
            <a:r>
              <a:rPr lang="pl-PL" sz="2400" kern="0" dirty="0">
                <a:solidFill>
                  <a:schemeClr val="accent6"/>
                </a:solidFill>
              </a:rPr>
              <a:t> </a:t>
            </a:r>
            <a:r>
              <a:rPr lang="pl-PL" sz="2400" kern="0" dirty="0" smtClean="0">
                <a:solidFill>
                  <a:schemeClr val="accent6"/>
                </a:solidFill>
              </a:rPr>
              <a:t>     1 zadanie otwarte z kodowaną odpowiedzią (0-2)</a:t>
            </a:r>
          </a:p>
          <a:p>
            <a:pPr algn="l">
              <a:defRPr/>
            </a:pPr>
            <a:r>
              <a:rPr lang="pl-PL" sz="2400" kern="0" dirty="0">
                <a:solidFill>
                  <a:schemeClr val="accent6"/>
                </a:solidFill>
              </a:rPr>
              <a:t> </a:t>
            </a:r>
            <a:r>
              <a:rPr lang="pl-PL" sz="2400" kern="0" dirty="0" smtClean="0">
                <a:solidFill>
                  <a:schemeClr val="accent6"/>
                </a:solidFill>
              </a:rPr>
              <a:t>   10 zadań otwartych (1x2p, 3x3p, 2x4p, 1x5p, </a:t>
            </a:r>
            <a:r>
              <a:rPr lang="pl-PL" sz="2400" kern="0" dirty="0">
                <a:solidFill>
                  <a:schemeClr val="accent6"/>
                </a:solidFill>
              </a:rPr>
              <a:t>2</a:t>
            </a:r>
            <a:r>
              <a:rPr lang="pl-PL" sz="2400" kern="0" dirty="0" smtClean="0">
                <a:solidFill>
                  <a:schemeClr val="accent6"/>
                </a:solidFill>
              </a:rPr>
              <a:t>x6p, 1x7p)   </a:t>
            </a:r>
            <a:br>
              <a:rPr lang="pl-PL" sz="2400" kern="0" dirty="0" smtClean="0">
                <a:solidFill>
                  <a:schemeClr val="accent6"/>
                </a:solidFill>
              </a:rPr>
            </a:br>
            <a:endParaRPr lang="pl-PL" sz="2400" kern="0" dirty="0" smtClean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pl-PL" sz="3600" b="1" kern="0" dirty="0" smtClean="0">
                <a:solidFill>
                  <a:srgbClr val="C00000"/>
                </a:solidFill>
              </a:rPr>
              <a:t>6454 zdających;  średni wynik to 29,4%</a:t>
            </a:r>
          </a:p>
          <a:p>
            <a:pPr algn="l">
              <a:defRPr/>
            </a:pPr>
            <a:r>
              <a:rPr lang="pl-PL" sz="2800" kern="0" dirty="0" smtClean="0">
                <a:solidFill>
                  <a:schemeClr val="accent6"/>
                </a:solidFill>
              </a:rPr>
              <a:t>            </a:t>
            </a:r>
          </a:p>
          <a:p>
            <a:pPr algn="l">
              <a:defRPr/>
            </a:pPr>
            <a:endParaRPr lang="pl-PL" sz="2800" kern="0" dirty="0">
              <a:solidFill>
                <a:schemeClr val="accent6"/>
              </a:solidFill>
            </a:endParaRPr>
          </a:p>
        </p:txBody>
      </p:sp>
      <p:pic>
        <p:nvPicPr>
          <p:cNvPr id="6" name="Picture 4" descr="LOGO_BEZ_T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67544" cy="404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6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-5589" y="-27384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3200" dirty="0" smtClean="0">
                <a:solidFill>
                  <a:srgbClr val="FF0000"/>
                </a:solidFill>
              </a:rPr>
              <a:t>Z arkusza ocenionego na 32 pkt</a:t>
            </a:r>
            <a:endParaRPr lang="pl-PL" sz="3200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6727"/>
            <a:ext cx="9138411" cy="62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" y="660909"/>
            <a:ext cx="9139620" cy="6224475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-5589" y="-27384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na 33 pkt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691680" y="5589240"/>
            <a:ext cx="2666486" cy="576064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421"/>
            <a:ext cx="9144000" cy="6420971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-5589" y="-27384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na 21 pkt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71600" y="4725144"/>
            <a:ext cx="2664296" cy="576064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5292080" y="2204864"/>
            <a:ext cx="2952328" cy="576064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509921"/>
            <a:ext cx="4248472" cy="6348080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-5589" y="-27384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Jeszcze jeden sposób rozwiązania.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48680"/>
            <a:ext cx="9144000" cy="5627096"/>
          </a:xfrm>
          <a:prstGeom prst="rect">
            <a:avLst/>
          </a:prstGeom>
        </p:spPr>
      </p:pic>
      <p:sp>
        <p:nvSpPr>
          <p:cNvPr id="3" name="pole tekstowe 3"/>
          <p:cNvSpPr txBox="1">
            <a:spLocks noChangeArrowheads="1"/>
          </p:cNvSpPr>
          <p:nvPr/>
        </p:nvSpPr>
        <p:spPr bwMode="auto">
          <a:xfrm>
            <a:off x="0" y="5736158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3200" dirty="0" smtClean="0">
                <a:solidFill>
                  <a:srgbClr val="C00000"/>
                </a:solidFill>
              </a:rPr>
              <a:t>2 lub 3 punkty uzyskało 258 osób, </a:t>
            </a:r>
          </a:p>
          <a:p>
            <a:pPr algn="ctr"/>
            <a:r>
              <a:rPr lang="pl-PL" altLang="pl-PL" sz="3200" dirty="0">
                <a:solidFill>
                  <a:srgbClr val="C00000"/>
                </a:solidFill>
              </a:rPr>
              <a:t>ś</a:t>
            </a:r>
            <a:r>
              <a:rPr lang="pl-PL" altLang="pl-PL" sz="3200" dirty="0" smtClean="0">
                <a:solidFill>
                  <a:srgbClr val="C00000"/>
                </a:solidFill>
              </a:rPr>
              <a:t>redni wynik egzaminu w tej grupie osób to 32,4 pkt</a:t>
            </a:r>
            <a:endParaRPr lang="pl-PL" altLang="pl-PL" sz="3200" b="1" dirty="0">
              <a:solidFill>
                <a:srgbClr val="C00000"/>
              </a:solidFill>
            </a:endParaRPr>
          </a:p>
        </p:txBody>
      </p:sp>
      <p:sp>
        <p:nvSpPr>
          <p:cNvPr id="5" name="Tytu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326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2800" dirty="0" smtClean="0">
                <a:solidFill>
                  <a:srgbClr val="C00000"/>
                </a:solidFill>
              </a:rPr>
              <a:t>Zadanie nr 9 a wynik egzaminu</a:t>
            </a:r>
            <a:endParaRPr lang="pl-PL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/>
          </p:nvPr>
        </p:nvGraphicFramePr>
        <p:xfrm>
          <a:off x="463912" y="2564904"/>
          <a:ext cx="8216175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29" name="Arkusz" r:id="rId5" imgW="6162543" imgH="1133460" progId="Excel.Sheet.12">
                  <p:embed/>
                </p:oleObj>
              </mc:Choice>
              <mc:Fallback>
                <p:oleObj name="Arkusz" r:id="rId5" imgW="6162543" imgH="1133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3912" y="2564904"/>
                        <a:ext cx="8216175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99413"/>
          </a:xfrm>
        </p:spPr>
        <p:txBody>
          <a:bodyPr/>
          <a:lstStyle/>
          <a:p>
            <a:pPr>
              <a:defRPr/>
            </a:pPr>
            <a:r>
              <a:rPr lang="pl-PL" sz="3600" dirty="0" smtClean="0">
                <a:solidFill>
                  <a:srgbClr val="C00000"/>
                </a:solidFill>
              </a:rPr>
              <a:t>Wskaźniki łatwości zadań </a:t>
            </a:r>
            <a:br>
              <a:rPr lang="pl-PL" sz="3600" dirty="0" smtClean="0">
                <a:solidFill>
                  <a:srgbClr val="C00000"/>
                </a:solidFill>
              </a:rPr>
            </a:br>
            <a:r>
              <a:rPr lang="pl-PL" sz="3600" dirty="0" smtClean="0">
                <a:solidFill>
                  <a:srgbClr val="C00000"/>
                </a:solidFill>
              </a:rPr>
              <a:t>na dowodzenie (geometria płaska) </a:t>
            </a:r>
            <a:br>
              <a:rPr lang="pl-PL" sz="3600" dirty="0" smtClean="0">
                <a:solidFill>
                  <a:srgbClr val="C00000"/>
                </a:solidFill>
              </a:rPr>
            </a:br>
            <a:r>
              <a:rPr lang="pl-PL" sz="3600" dirty="0" smtClean="0">
                <a:solidFill>
                  <a:srgbClr val="C00000"/>
                </a:solidFill>
              </a:rPr>
              <a:t>w  7 sesjach egzaminacyjnych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27" y="980728"/>
            <a:ext cx="8309837" cy="1498715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3600" dirty="0" smtClean="0">
                <a:solidFill>
                  <a:srgbClr val="C00000"/>
                </a:solidFill>
              </a:rPr>
              <a:t>Stereometria</a:t>
            </a:r>
            <a:endParaRPr lang="pl-PL" sz="3600" dirty="0">
              <a:solidFill>
                <a:srgbClr val="C00000"/>
              </a:solidFill>
            </a:endParaRPr>
          </a:p>
        </p:txBody>
      </p:sp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793653"/>
              </p:ext>
            </p:extLst>
          </p:nvPr>
        </p:nvGraphicFramePr>
        <p:xfrm>
          <a:off x="6516216" y="3068960"/>
          <a:ext cx="2304256" cy="3441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1" name="Arkusz" r:id="rId6" imgW="1552454" imgH="2076570" progId="Excel.Sheet.12">
                  <p:embed/>
                </p:oleObj>
              </mc:Choice>
              <mc:Fallback>
                <p:oleObj name="Arkusz" r:id="rId6" imgW="1552454" imgH="2076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16216" y="3068960"/>
                        <a:ext cx="2304256" cy="3441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323528" y="3140968"/>
            <a:ext cx="6038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00339A"/>
                </a:solidFill>
              </a:rPr>
              <a:t>Wskaźnik łatwości: </a:t>
            </a:r>
            <a:r>
              <a:rPr lang="pl-PL" sz="4000" b="1" dirty="0" smtClean="0">
                <a:solidFill>
                  <a:srgbClr val="00339A"/>
                </a:solidFill>
              </a:rPr>
              <a:t>0,19 </a:t>
            </a:r>
          </a:p>
          <a:p>
            <a:pPr algn="ctr"/>
            <a:r>
              <a:rPr lang="pl-PL" sz="4000" dirty="0" smtClean="0">
                <a:solidFill>
                  <a:srgbClr val="00339A"/>
                </a:solidFill>
              </a:rPr>
              <a:t>(w kraju: 0,20)</a:t>
            </a:r>
            <a:endParaRPr lang="pl-PL" sz="4000" dirty="0">
              <a:solidFill>
                <a:srgbClr val="00339A"/>
              </a:solidFill>
            </a:endParaRPr>
          </a:p>
        </p:txBody>
      </p:sp>
      <p:sp>
        <p:nvSpPr>
          <p:cNvPr id="7" name="pole tekstowe 3"/>
          <p:cNvSpPr txBox="1">
            <a:spLocks noChangeArrowheads="1"/>
          </p:cNvSpPr>
          <p:nvPr/>
        </p:nvSpPr>
        <p:spPr bwMode="auto">
          <a:xfrm>
            <a:off x="1137158" y="4725144"/>
            <a:ext cx="42269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4000" dirty="0" smtClean="0">
                <a:solidFill>
                  <a:srgbClr val="C00000"/>
                </a:solidFill>
              </a:rPr>
              <a:t>8,5% opuszczeń</a:t>
            </a:r>
            <a:endParaRPr lang="pl-PL" altLang="pl-PL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404"/>
            <a:ext cx="9144000" cy="6283439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0" y="13428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na 18 pkt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" y="772594"/>
            <a:ext cx="9144000" cy="6085406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326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23 pkt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4932040" y="3501008"/>
            <a:ext cx="1872208" cy="288032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" y="219544"/>
            <a:ext cx="9144086" cy="6377808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13428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na 32 pkt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5076056" y="4941168"/>
            <a:ext cx="4067944" cy="1008112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438"/>
            <a:ext cx="9132146" cy="520585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0" y="62373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00339A"/>
                </a:solidFill>
              </a:rPr>
              <a:t> </a:t>
            </a:r>
            <a:r>
              <a:rPr lang="pl-PL" sz="3200" dirty="0" smtClean="0">
                <a:solidFill>
                  <a:srgbClr val="FF0000"/>
                </a:solidFill>
              </a:rPr>
              <a:t>LO 4317 zdających               </a:t>
            </a:r>
            <a:r>
              <a:rPr lang="pl-PL" sz="3200" dirty="0" smtClean="0">
                <a:solidFill>
                  <a:srgbClr val="00339A"/>
                </a:solidFill>
              </a:rPr>
              <a:t>T 2137 zdających</a:t>
            </a:r>
            <a:endParaRPr lang="pl-PL" sz="3200" dirty="0">
              <a:solidFill>
                <a:srgbClr val="00339A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893" y="7951"/>
            <a:ext cx="9144000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pl-PL" sz="2800" kern="0" dirty="0" smtClean="0">
                <a:solidFill>
                  <a:srgbClr val="C00000"/>
                </a:solidFill>
              </a:rPr>
              <a:t>Wyniki punktowe z podziałem na typ szkoły</a:t>
            </a:r>
            <a:endParaRPr lang="pl-PL" sz="28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8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765"/>
            <a:ext cx="9144000" cy="6259611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0" y="13428"/>
            <a:ext cx="9144000" cy="599413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na 13 pkt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5536" y="3501008"/>
            <a:ext cx="3888432" cy="1584176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4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53068"/>
            <a:ext cx="4896544" cy="6404932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326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Z arkusza ocenionego na 21 pkt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932040" y="2132856"/>
            <a:ext cx="1656184" cy="720080"/>
          </a:xfrm>
          <a:prstGeom prst="roundRect">
            <a:avLst>
              <a:gd name="adj" fmla="val 16667"/>
            </a:avLst>
          </a:prstGeom>
          <a:solidFill>
            <a:srgbClr val="BE1237">
              <a:alpha val="2784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4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3"/>
          <p:cNvSpPr txBox="1">
            <a:spLocks noChangeArrowheads="1"/>
          </p:cNvSpPr>
          <p:nvPr/>
        </p:nvSpPr>
        <p:spPr bwMode="auto">
          <a:xfrm>
            <a:off x="0" y="5736158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3200" dirty="0" smtClean="0">
                <a:solidFill>
                  <a:srgbClr val="C00000"/>
                </a:solidFill>
              </a:rPr>
              <a:t>4 lub 5 lub 6 punktów uzyskały 922 osoby, </a:t>
            </a:r>
          </a:p>
          <a:p>
            <a:pPr algn="ctr"/>
            <a:r>
              <a:rPr lang="pl-PL" altLang="pl-PL" sz="3200" dirty="0">
                <a:solidFill>
                  <a:srgbClr val="C00000"/>
                </a:solidFill>
              </a:rPr>
              <a:t>ś</a:t>
            </a:r>
            <a:r>
              <a:rPr lang="pl-PL" altLang="pl-PL" sz="3200" dirty="0" smtClean="0">
                <a:solidFill>
                  <a:srgbClr val="C00000"/>
                </a:solidFill>
              </a:rPr>
              <a:t>redni wynik egzaminu w tej grupie osób to 33,7 pkt</a:t>
            </a:r>
            <a:endParaRPr lang="pl-PL" altLang="pl-PL" sz="3200" b="1" dirty="0">
              <a:solidFill>
                <a:srgbClr val="C0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022"/>
            <a:ext cx="9144000" cy="5581953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326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2800" dirty="0" smtClean="0">
                <a:solidFill>
                  <a:srgbClr val="C00000"/>
                </a:solidFill>
              </a:rPr>
              <a:t>Zadanie 15. a wynik egzaminu </a:t>
            </a:r>
            <a:endParaRPr lang="pl-PL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936279"/>
              </p:ext>
            </p:extLst>
          </p:nvPr>
        </p:nvGraphicFramePr>
        <p:xfrm>
          <a:off x="463912" y="3356992"/>
          <a:ext cx="8216175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53" name="Arkusz" r:id="rId5" imgW="6162543" imgH="1133460" progId="Excel.Sheet.12">
                  <p:embed/>
                </p:oleObj>
              </mc:Choice>
              <mc:Fallback>
                <p:oleObj name="Arkusz" r:id="rId5" imgW="6162543" imgH="1133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3912" y="3356992"/>
                        <a:ext cx="8216175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0" y="1389427"/>
            <a:ext cx="9144000" cy="599413"/>
          </a:xfrm>
        </p:spPr>
        <p:txBody>
          <a:bodyPr/>
          <a:lstStyle/>
          <a:p>
            <a:pPr>
              <a:defRPr/>
            </a:pPr>
            <a:r>
              <a:rPr lang="pl-PL" sz="3600" dirty="0" smtClean="0">
                <a:solidFill>
                  <a:srgbClr val="C00000"/>
                </a:solidFill>
              </a:rPr>
              <a:t>Wskaźniki łatwości zadań </a:t>
            </a:r>
            <a:br>
              <a:rPr lang="pl-PL" sz="3600" dirty="0" smtClean="0">
                <a:solidFill>
                  <a:srgbClr val="C00000"/>
                </a:solidFill>
              </a:rPr>
            </a:br>
            <a:r>
              <a:rPr lang="pl-PL" sz="3600" dirty="0" smtClean="0">
                <a:solidFill>
                  <a:srgbClr val="C00000"/>
                </a:solidFill>
              </a:rPr>
              <a:t>ze stereometrii </a:t>
            </a:r>
            <a:br>
              <a:rPr lang="pl-PL" sz="3600" dirty="0" smtClean="0">
                <a:solidFill>
                  <a:srgbClr val="C00000"/>
                </a:solidFill>
              </a:rPr>
            </a:br>
            <a:r>
              <a:rPr lang="pl-PL" sz="3600" dirty="0" smtClean="0">
                <a:solidFill>
                  <a:srgbClr val="C00000"/>
                </a:solidFill>
              </a:rPr>
              <a:t>w  7 sesjach egzaminacyjnych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40769"/>
            <a:ext cx="9144001" cy="5517232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326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2800" dirty="0" smtClean="0">
                <a:solidFill>
                  <a:srgbClr val="C00000"/>
                </a:solidFill>
              </a:rPr>
              <a:t>Zadanie 13. według zadania 15.</a:t>
            </a:r>
            <a:endParaRPr lang="pl-PL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5661248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326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2800" dirty="0" smtClean="0">
                <a:solidFill>
                  <a:srgbClr val="C00000"/>
                </a:solidFill>
              </a:rPr>
              <a:t>Zadanie 15. według zadania 13.</a:t>
            </a:r>
            <a:endParaRPr lang="pl-PL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996952"/>
            <a:ext cx="9144000" cy="599413"/>
          </a:xfrm>
        </p:spPr>
        <p:txBody>
          <a:bodyPr/>
          <a:lstStyle/>
          <a:p>
            <a:pPr>
              <a:defRPr/>
            </a:pPr>
            <a:r>
              <a:rPr lang="pl-PL" sz="7200" i="1" dirty="0" smtClean="0">
                <a:solidFill>
                  <a:schemeClr val="accent6"/>
                </a:solidFill>
                <a:latin typeface="Corbel" panose="020B0503020204020204" pitchFamily="34" charset="0"/>
              </a:rPr>
              <a:t>Bardzo Państwu dziękuję za uwagę.</a:t>
            </a:r>
            <a:endParaRPr lang="pl-PL" sz="7200" i="1" dirty="0">
              <a:solidFill>
                <a:schemeClr val="accent6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31805"/>
            <a:ext cx="9144000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pl-PL" sz="2800" kern="0" dirty="0" smtClean="0">
                <a:solidFill>
                  <a:srgbClr val="C00000"/>
                </a:solidFill>
              </a:rPr>
              <a:t>Wyniki punktowe zdających (PR)</a:t>
            </a:r>
            <a:endParaRPr lang="pl-PL" sz="2800" kern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491"/>
            <a:ext cx="9144000" cy="537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139952" y="704890"/>
            <a:ext cx="4860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00339A"/>
                </a:solidFill>
              </a:rPr>
              <a:t> </a:t>
            </a:r>
            <a:r>
              <a:rPr lang="pl-PL" sz="4000" b="1" dirty="0" smtClean="0">
                <a:solidFill>
                  <a:srgbClr val="00339A"/>
                </a:solidFill>
              </a:rPr>
              <a:t>0,85    </a:t>
            </a:r>
            <a:r>
              <a:rPr lang="pl-PL" sz="4000" dirty="0" smtClean="0">
                <a:solidFill>
                  <a:srgbClr val="00339A"/>
                </a:solidFill>
              </a:rPr>
              <a:t>(kraj: 0,87)</a:t>
            </a:r>
            <a:endParaRPr lang="pl-PL" sz="4000" dirty="0">
              <a:solidFill>
                <a:srgbClr val="00339A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139952" y="1424970"/>
            <a:ext cx="5112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00339A"/>
                </a:solidFill>
              </a:rPr>
              <a:t> </a:t>
            </a:r>
            <a:r>
              <a:rPr lang="pl-PL" sz="4000" b="1" dirty="0" smtClean="0">
                <a:solidFill>
                  <a:srgbClr val="00339A"/>
                </a:solidFill>
              </a:rPr>
              <a:t>0,71    </a:t>
            </a:r>
            <a:r>
              <a:rPr lang="pl-PL" sz="4000" dirty="0" smtClean="0">
                <a:solidFill>
                  <a:srgbClr val="00339A"/>
                </a:solidFill>
              </a:rPr>
              <a:t>(kraj: 0,74)</a:t>
            </a:r>
            <a:endParaRPr lang="pl-PL" sz="4000" dirty="0">
              <a:solidFill>
                <a:srgbClr val="00339A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139952" y="2865130"/>
            <a:ext cx="5112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00339A"/>
                </a:solidFill>
              </a:rPr>
              <a:t> </a:t>
            </a:r>
            <a:r>
              <a:rPr lang="pl-PL" sz="4000" b="1" dirty="0" smtClean="0">
                <a:solidFill>
                  <a:srgbClr val="00339A"/>
                </a:solidFill>
              </a:rPr>
              <a:t>0,56    </a:t>
            </a:r>
            <a:r>
              <a:rPr lang="pl-PL" sz="4000" dirty="0" smtClean="0">
                <a:solidFill>
                  <a:srgbClr val="00339A"/>
                </a:solidFill>
              </a:rPr>
              <a:t>(kraj: 0,58)</a:t>
            </a:r>
            <a:endParaRPr lang="pl-PL" sz="4000" dirty="0">
              <a:solidFill>
                <a:srgbClr val="00339A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139952" y="4653136"/>
            <a:ext cx="5112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00339A"/>
                </a:solidFill>
              </a:rPr>
              <a:t> </a:t>
            </a:r>
            <a:r>
              <a:rPr lang="pl-PL" sz="4000" b="1" dirty="0" smtClean="0">
                <a:solidFill>
                  <a:srgbClr val="00339A"/>
                </a:solidFill>
              </a:rPr>
              <a:t>0,79    </a:t>
            </a:r>
            <a:r>
              <a:rPr lang="pl-PL" sz="4000" dirty="0" smtClean="0">
                <a:solidFill>
                  <a:srgbClr val="00339A"/>
                </a:solidFill>
              </a:rPr>
              <a:t>(kraj: 0,81)</a:t>
            </a:r>
            <a:endParaRPr lang="pl-PL" sz="4000" dirty="0">
              <a:solidFill>
                <a:srgbClr val="00339A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139952" y="5805264"/>
            <a:ext cx="5112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00339A"/>
                </a:solidFill>
              </a:rPr>
              <a:t> </a:t>
            </a:r>
            <a:r>
              <a:rPr lang="pl-PL" sz="4000" b="1" dirty="0" smtClean="0">
                <a:solidFill>
                  <a:srgbClr val="00339A"/>
                </a:solidFill>
              </a:rPr>
              <a:t>0,69    </a:t>
            </a:r>
            <a:r>
              <a:rPr lang="pl-PL" sz="4000" dirty="0" smtClean="0">
                <a:solidFill>
                  <a:srgbClr val="00339A"/>
                </a:solidFill>
              </a:rPr>
              <a:t>(kraj: 0,69)</a:t>
            </a:r>
            <a:endParaRPr lang="pl-PL" sz="4000" dirty="0">
              <a:solidFill>
                <a:srgbClr val="00339A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03852"/>
            <a:ext cx="4032448" cy="564542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6" y="5949280"/>
            <a:ext cx="4032448" cy="707170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36512" y="-27384"/>
            <a:ext cx="9144000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2800" kern="0" dirty="0" smtClean="0">
                <a:solidFill>
                  <a:srgbClr val="BE1237"/>
                </a:solidFill>
              </a:rPr>
              <a:t>                                           Zadania zamknięte (PR)</a:t>
            </a:r>
            <a:endParaRPr lang="pl-PL" sz="2800" kern="0" dirty="0">
              <a:solidFill>
                <a:srgbClr val="BE1237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139474" y="3573016"/>
            <a:ext cx="511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15,6% zdających wybrało błędną odpowiedź C.</a:t>
            </a:r>
            <a:endParaRPr lang="pl-PL" sz="2000" dirty="0">
              <a:solidFill>
                <a:srgbClr val="FF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175986" y="6453336"/>
            <a:ext cx="5076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17,1% zdających wybrało błędną odpowiedź A</a:t>
            </a:r>
            <a:r>
              <a:rPr lang="pl-PL" sz="2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484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_BEZ_T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866" y="0"/>
            <a:ext cx="561134" cy="404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1016" y="-7303"/>
            <a:ext cx="91429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pl-PL" sz="3200" kern="0" dirty="0" smtClean="0">
                <a:solidFill>
                  <a:srgbClr val="C00000"/>
                </a:solidFill>
              </a:rPr>
              <a:t>Zadania zamknięte w maju 2016 r. (PR)</a:t>
            </a:r>
            <a:endParaRPr lang="pl-PL" sz="3200" kern="0" dirty="0">
              <a:solidFill>
                <a:srgbClr val="C00000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902328"/>
              </p:ext>
            </p:extLst>
          </p:nvPr>
        </p:nvGraphicFramePr>
        <p:xfrm>
          <a:off x="1375304" y="6021288"/>
          <a:ext cx="6465036" cy="760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6586"/>
                <a:gridCol w="871690"/>
                <a:gridCol w="871690"/>
                <a:gridCol w="871690"/>
                <a:gridCol w="871690"/>
                <a:gridCol w="87169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Wskaźniki łatwości</a:t>
                      </a:r>
                      <a:endParaRPr lang="pl-PL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1.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2.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3.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4.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5.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0,91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0,85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0,68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0,90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0,80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T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0,72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0,44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0,33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0,57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0,47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636067"/>
            <a:ext cx="7848508" cy="52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0" y="-27384"/>
            <a:ext cx="9144000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pl-PL" sz="3400" kern="0" dirty="0" smtClean="0">
                <a:solidFill>
                  <a:schemeClr val="accent6"/>
                </a:solidFill>
              </a:rPr>
              <a:t>Najważniejsze refleksje (poziom rozszerzony)</a:t>
            </a:r>
            <a:endParaRPr lang="pl-PL" sz="3400" kern="0" dirty="0">
              <a:solidFill>
                <a:schemeClr val="accent6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0" y="836712"/>
            <a:ext cx="9144000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pl-PL" sz="3200" kern="0" dirty="0" smtClean="0">
                <a:solidFill>
                  <a:srgbClr val="BE1237"/>
                </a:solidFill>
              </a:rPr>
              <a:t>Wszystkie zadania otwarte okazały się trudne lub bardzo trudne.</a:t>
            </a:r>
            <a:endParaRPr lang="pl-PL" sz="3200" kern="0" dirty="0">
              <a:solidFill>
                <a:srgbClr val="BE1237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0" y="3140968"/>
            <a:ext cx="9144000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pl-PL" sz="3200" kern="0" dirty="0" smtClean="0">
                <a:solidFill>
                  <a:srgbClr val="BE1237"/>
                </a:solidFill>
              </a:rPr>
              <a:t>Zadania na dowodzenie nie były najtrudniejsze dla maturzystów. </a:t>
            </a:r>
            <a:br>
              <a:rPr lang="pl-PL" sz="3200" kern="0" dirty="0" smtClean="0">
                <a:solidFill>
                  <a:srgbClr val="BE1237"/>
                </a:solidFill>
              </a:rPr>
            </a:br>
            <a:r>
              <a:rPr lang="pl-PL" sz="3200" kern="0" dirty="0" smtClean="0">
                <a:solidFill>
                  <a:srgbClr val="BE1237"/>
                </a:solidFill>
              </a:rPr>
              <a:t>Jednak to geometria (analityczna, płaska oraz stereometria) sprawiła Im największy kłopot.  </a:t>
            </a:r>
            <a:endParaRPr lang="pl-PL" sz="3200" kern="0" dirty="0">
              <a:solidFill>
                <a:srgbClr val="BE1237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0" y="1988840"/>
            <a:ext cx="9144000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pl-PL" sz="3200" kern="0" dirty="0" smtClean="0">
                <a:solidFill>
                  <a:srgbClr val="BE1237"/>
                </a:solidFill>
              </a:rPr>
              <a:t>Przyczyny niskich wyników trzeba upatrywać w znacznie większej liczbie </a:t>
            </a:r>
            <a:r>
              <a:rPr lang="pl-PL" sz="3200" kern="0" dirty="0" err="1" smtClean="0">
                <a:solidFill>
                  <a:srgbClr val="BE1237"/>
                </a:solidFill>
              </a:rPr>
              <a:t>opuszczeń</a:t>
            </a:r>
            <a:r>
              <a:rPr lang="pl-PL" sz="3200" kern="0" dirty="0" smtClean="0">
                <a:solidFill>
                  <a:srgbClr val="BE1237"/>
                </a:solidFill>
              </a:rPr>
              <a:t> zadań.</a:t>
            </a:r>
            <a:endParaRPr lang="pl-PL" sz="3200" kern="0" dirty="0">
              <a:solidFill>
                <a:srgbClr val="BE1237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-1137" y="5229200"/>
            <a:ext cx="9144000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pl-PL" sz="3200" kern="0" dirty="0" smtClean="0">
                <a:solidFill>
                  <a:srgbClr val="BE1237"/>
                </a:solidFill>
              </a:rPr>
              <a:t>Zdający opanowali rozmaite narzędzia rozwiązywania problemów. Kłopot polegał na wyborze optymalnego sposobu rozwiązania.</a:t>
            </a:r>
            <a:endParaRPr lang="pl-PL" sz="3200" kern="0" dirty="0">
              <a:solidFill>
                <a:srgbClr val="BE12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9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73" y="234058"/>
            <a:ext cx="8658907" cy="5355182"/>
          </a:xfrm>
          <a:prstGeom prst="rect">
            <a:avLst/>
          </a:prstGeom>
        </p:spPr>
      </p:pic>
      <p:pic>
        <p:nvPicPr>
          <p:cNvPr id="5" name="Picture 4" descr="LOGO_BEZ_T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0"/>
            <a:ext cx="611560" cy="4410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5"/>
          <p:cNvCxnSpPr/>
          <p:nvPr/>
        </p:nvCxnSpPr>
        <p:spPr>
          <a:xfrm>
            <a:off x="611560" y="4437112"/>
            <a:ext cx="806489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611560" y="3212976"/>
            <a:ext cx="8064896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611560" y="2420888"/>
            <a:ext cx="8064896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611560" y="1554367"/>
            <a:ext cx="8064896" cy="2425"/>
          </a:xfrm>
          <a:prstGeom prst="line">
            <a:avLst/>
          </a:prstGeom>
          <a:ln w="508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8551785" y="1221617"/>
            <a:ext cx="5728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400" b="1" dirty="0" smtClean="0">
                <a:cs typeface="Arial" charset="0"/>
              </a:rPr>
              <a:t>B. Ł.</a:t>
            </a:r>
            <a:endParaRPr lang="pl-PL" sz="1400" b="1" dirty="0">
              <a:cs typeface="Arial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8571130" y="1802019"/>
            <a:ext cx="5728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400" b="1" dirty="0" smtClean="0">
                <a:cs typeface="Arial" charset="0"/>
              </a:rPr>
              <a:t>Ł.</a:t>
            </a:r>
            <a:endParaRPr lang="pl-PL" sz="1400" b="1" dirty="0">
              <a:cs typeface="Arial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8563466" y="2706494"/>
            <a:ext cx="5728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400" b="1" dirty="0" smtClean="0">
                <a:cs typeface="Arial" charset="0"/>
              </a:rPr>
              <a:t>U. T.</a:t>
            </a:r>
            <a:endParaRPr lang="pl-PL" sz="1400" b="1" dirty="0">
              <a:cs typeface="Arial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8571130" y="3610969"/>
            <a:ext cx="5728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400" b="1" dirty="0" smtClean="0">
                <a:cs typeface="Arial" charset="0"/>
              </a:rPr>
              <a:t>T.</a:t>
            </a:r>
            <a:endParaRPr lang="pl-PL" sz="1400" b="1" dirty="0">
              <a:cs typeface="Arial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8607642" y="4725144"/>
            <a:ext cx="5728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400" b="1" dirty="0" smtClean="0">
                <a:cs typeface="Arial" charset="0"/>
              </a:rPr>
              <a:t>B. T.</a:t>
            </a:r>
            <a:endParaRPr lang="pl-PL" sz="1400" b="1" dirty="0">
              <a:cs typeface="Arial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623498"/>
              </p:ext>
            </p:extLst>
          </p:nvPr>
        </p:nvGraphicFramePr>
        <p:xfrm>
          <a:off x="246717" y="5793397"/>
          <a:ext cx="8793943" cy="900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3244"/>
                <a:gridCol w="736209"/>
                <a:gridCol w="655449"/>
                <a:gridCol w="655449"/>
                <a:gridCol w="655449"/>
                <a:gridCol w="655449"/>
                <a:gridCol w="655449"/>
                <a:gridCol w="655449"/>
                <a:gridCol w="655449"/>
                <a:gridCol w="655449"/>
                <a:gridCol w="655449"/>
                <a:gridCol w="655449"/>
              </a:tblGrid>
              <a:tr h="28507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</a:rPr>
                        <a:t>Wskaźniki </a:t>
                      </a:r>
                      <a:r>
                        <a:rPr lang="pl-PL" sz="1200" b="1" u="none" strike="noStrike" dirty="0" smtClean="0">
                          <a:effectLst/>
                        </a:rPr>
                        <a:t>łatwości </a:t>
                      </a:r>
                      <a:endParaRPr lang="pl-PL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6.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7.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8.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9.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10.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11.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12.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13.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14.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15.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smtClean="0">
                          <a:effectLst/>
                        </a:rPr>
                        <a:t>16.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32478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</a:t>
                      </a:r>
                      <a:endParaRPr lang="pl-PL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0,47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0,42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0,28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0,20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0,41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0,35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0,43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0,20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0,50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0,27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0,34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76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T</a:t>
                      </a:r>
                      <a:endParaRPr lang="pl-P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0,22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0,07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0,06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0,07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0,10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0,05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0,06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0,04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0,12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0,03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0,04</a:t>
                      </a:r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26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16730" y="-27384"/>
            <a:ext cx="91429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3600" kern="0" dirty="0" smtClean="0">
                <a:solidFill>
                  <a:srgbClr val="FF0000"/>
                </a:solidFill>
              </a:rPr>
              <a:t>Najtrudniejsze zadania otwarte </a:t>
            </a:r>
            <a:endParaRPr lang="pl-PL" sz="3600" kern="0" dirty="0">
              <a:solidFill>
                <a:srgbClr val="FF000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" y="836712"/>
            <a:ext cx="5923809" cy="115238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4222"/>
            <a:ext cx="5914286" cy="299047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0" y="5509827"/>
            <a:ext cx="5914286" cy="106666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739842" y="1089736"/>
            <a:ext cx="341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00339A"/>
                </a:solidFill>
              </a:rPr>
              <a:t> </a:t>
            </a:r>
            <a:r>
              <a:rPr lang="pl-PL" sz="3200" b="1" dirty="0" smtClean="0">
                <a:solidFill>
                  <a:srgbClr val="00339A"/>
                </a:solidFill>
              </a:rPr>
              <a:t>0,15 </a:t>
            </a:r>
            <a:r>
              <a:rPr lang="pl-PL" sz="3200" dirty="0" smtClean="0">
                <a:solidFill>
                  <a:srgbClr val="00339A"/>
                </a:solidFill>
              </a:rPr>
              <a:t>(kraj: 0,15)</a:t>
            </a:r>
            <a:endParaRPr lang="pl-PL" sz="3200" dirty="0">
              <a:solidFill>
                <a:srgbClr val="00339A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739842" y="3321975"/>
            <a:ext cx="341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00339A"/>
                </a:solidFill>
              </a:rPr>
              <a:t> </a:t>
            </a:r>
            <a:r>
              <a:rPr lang="pl-PL" sz="3200" b="1" dirty="0" smtClean="0">
                <a:solidFill>
                  <a:srgbClr val="00339A"/>
                </a:solidFill>
              </a:rPr>
              <a:t>0,16 </a:t>
            </a:r>
            <a:r>
              <a:rPr lang="pl-PL" sz="3200" dirty="0" smtClean="0">
                <a:solidFill>
                  <a:srgbClr val="00339A"/>
                </a:solidFill>
              </a:rPr>
              <a:t>(kraj: 0,16)</a:t>
            </a:r>
            <a:endParaRPr lang="pl-PL" sz="3200" dirty="0">
              <a:solidFill>
                <a:srgbClr val="00339A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739842" y="5736248"/>
            <a:ext cx="341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00339A"/>
                </a:solidFill>
              </a:rPr>
              <a:t> </a:t>
            </a:r>
            <a:r>
              <a:rPr lang="pl-PL" sz="3200" b="1" dirty="0" smtClean="0">
                <a:solidFill>
                  <a:srgbClr val="00339A"/>
                </a:solidFill>
              </a:rPr>
              <a:t>0,19 </a:t>
            </a:r>
            <a:r>
              <a:rPr lang="pl-PL" sz="3200" dirty="0" smtClean="0">
                <a:solidFill>
                  <a:srgbClr val="00339A"/>
                </a:solidFill>
              </a:rPr>
              <a:t>(kraj: 0,20)</a:t>
            </a:r>
            <a:endParaRPr lang="pl-PL" sz="3200" dirty="0">
              <a:solidFill>
                <a:srgbClr val="0033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7938</TotalTime>
  <Words>626</Words>
  <Application>Microsoft Office PowerPoint</Application>
  <PresentationFormat>Pokaz na ekranie (4:3)</PresentationFormat>
  <Paragraphs>175</Paragraphs>
  <Slides>36</Slides>
  <Notes>23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8" baseType="lpstr">
      <vt:lpstr>Projekt domyślny</vt:lpstr>
      <vt:lpstr>Arkusz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Geometria na płaszczyźnie kartezjańskiej</vt:lpstr>
      <vt:lpstr>Z arkusza ocenionego na 29 pkt</vt:lpstr>
      <vt:lpstr>Z arkusza ocenionego na 25 pkt</vt:lpstr>
      <vt:lpstr>Z arkusza ocenionego na 36 pkt</vt:lpstr>
      <vt:lpstr>Z arkusza ocenionego na 27 pkt</vt:lpstr>
      <vt:lpstr>Prezentacja programu PowerPoint</vt:lpstr>
      <vt:lpstr>Wskaźniki łatwości zadań z geometrii  na płaszczyźnie kartezjańskiej  w 7 sesjach egzaminacyjnych</vt:lpstr>
      <vt:lpstr>Dowód geometryczny</vt:lpstr>
      <vt:lpstr>Z arkusza ocenionego na 32 pkt</vt:lpstr>
      <vt:lpstr>Z arkusza ocenionego na 33 pkt</vt:lpstr>
      <vt:lpstr>Z arkusza ocenionego na 21 pkt</vt:lpstr>
      <vt:lpstr>Jeszcze jeden sposób rozwiązania.</vt:lpstr>
      <vt:lpstr>Prezentacja programu PowerPoint</vt:lpstr>
      <vt:lpstr>Wskaźniki łatwości zadań  na dowodzenie (geometria płaska)  w  7 sesjach egzaminacyjnych</vt:lpstr>
      <vt:lpstr>Stereometria</vt:lpstr>
      <vt:lpstr>Z arkusza ocenionego na 18 pkt</vt:lpstr>
      <vt:lpstr>Prezentacja programu PowerPoint</vt:lpstr>
      <vt:lpstr>Z arkusza ocenionego na 32 pkt</vt:lpstr>
      <vt:lpstr>Z arkusza ocenionego na 13 pkt</vt:lpstr>
      <vt:lpstr>Prezentacja programu PowerPoint</vt:lpstr>
      <vt:lpstr>Prezentacja programu PowerPoint</vt:lpstr>
      <vt:lpstr>Wskaźniki łatwości zadań  ze stereometrii  w  7 sesjach egzaminacyjnych</vt:lpstr>
      <vt:lpstr>Prezentacja programu PowerPoint</vt:lpstr>
      <vt:lpstr>Prezentacja programu PowerPoint</vt:lpstr>
      <vt:lpstr>Bardzo Państwu dziękuję za uwagę.</vt:lpstr>
    </vt:vector>
  </TitlesOfParts>
  <Company>OKE we Wrocławiu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Poziom rozszerzony 2011</dc:title>
  <dc:creator>EMEF</dc:creator>
  <cp:lastModifiedBy>Magdalena Dyderska</cp:lastModifiedBy>
  <cp:revision>986</cp:revision>
  <cp:lastPrinted>2016-12-01T13:43:38Z</cp:lastPrinted>
  <dcterms:created xsi:type="dcterms:W3CDTF">2011-11-29T09:38:30Z</dcterms:created>
  <dcterms:modified xsi:type="dcterms:W3CDTF">2016-12-21T09:32:00Z</dcterms:modified>
</cp:coreProperties>
</file>